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6" r:id="rId5"/>
  </p:sldIdLst>
  <p:sldSz cx="7556500" cy="10693400"/>
  <p:notesSz cx="6858000" cy="9144000"/>
  <p:embeddedFontLst>
    <p:embeddedFont>
      <p:font typeface="Canva Sans Bold" panose="020B0604020202020204" charset="0"/>
      <p:regular r:id="rId6"/>
    </p:embeddedFont>
    <p:embeddedFont>
      <p:font typeface="Open Sans" panose="020B0606030504020204" pitchFamily="34" charset="0"/>
      <p:regular r:id="rId7"/>
    </p:embeddedFont>
    <p:embeddedFont>
      <p:font typeface="Open Sans Bold" panose="020B0806030504020204" charset="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C5B20FF-EDEA-446F-A0D7-500F4F79C7D3}" v="2" dt="2026-04-27T12:22:12.91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97" d="100"/>
          <a:sy n="97" d="100"/>
        </p:scale>
        <p:origin x="4242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font" Target="fonts/font2.fntdata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font" Target="fonts/font1.fntdata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ni Närvä" userId="039d4010-a7e7-4279-af87-508489f14fca" providerId="ADAL" clId="{D75D4887-CFB4-4D6A-97E0-DAE8E2DCA38D}"/>
    <pc:docChg chg="modSld">
      <pc:chgData name="Sini Närvä" userId="039d4010-a7e7-4279-af87-508489f14fca" providerId="ADAL" clId="{D75D4887-CFB4-4D6A-97E0-DAE8E2DCA38D}" dt="2026-04-27T12:22:25.281" v="13" actId="403"/>
      <pc:docMkLst>
        <pc:docMk/>
      </pc:docMkLst>
      <pc:sldChg chg="modSp mod">
        <pc:chgData name="Sini Närvä" userId="039d4010-a7e7-4279-af87-508489f14fca" providerId="ADAL" clId="{D75D4887-CFB4-4D6A-97E0-DAE8E2DCA38D}" dt="2026-04-27T12:22:25.281" v="13" actId="403"/>
        <pc:sldMkLst>
          <pc:docMk/>
          <pc:sldMk cId="0" sldId="256"/>
        </pc:sldMkLst>
        <pc:spChg chg="mod">
          <ac:chgData name="Sini Närvä" userId="039d4010-a7e7-4279-af87-508489f14fca" providerId="ADAL" clId="{D75D4887-CFB4-4D6A-97E0-DAE8E2DCA38D}" dt="2026-04-27T12:22:25.281" v="13" actId="403"/>
          <ac:spMkLst>
            <pc:docMk/>
            <pc:sldMk cId="0" sldId="256"/>
            <ac:spMk id="9" creationId="{00000000-0000-0000-0000-000000000000}"/>
          </ac:spMkLst>
        </pc:spChg>
        <pc:spChg chg="mod">
          <ac:chgData name="Sini Närvä" userId="039d4010-a7e7-4279-af87-508489f14fca" providerId="ADAL" clId="{D75D4887-CFB4-4D6A-97E0-DAE8E2DCA38D}" dt="2026-04-27T12:21:29.105" v="7" actId="20577"/>
          <ac:spMkLst>
            <pc:docMk/>
            <pc:sldMk cId="0" sldId="256"/>
            <ac:spMk id="19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9387645"/>
            <a:ext cx="7556500" cy="1305755"/>
          </a:xfrm>
          <a:custGeom>
            <a:avLst/>
            <a:gdLst/>
            <a:ahLst/>
            <a:cxnLst/>
            <a:rect l="l" t="t" r="r" b="b"/>
            <a:pathLst>
              <a:path w="9270293" h="1819295">
                <a:moveTo>
                  <a:pt x="0" y="0"/>
                </a:moveTo>
                <a:lnTo>
                  <a:pt x="9270293" y="0"/>
                </a:lnTo>
                <a:lnTo>
                  <a:pt x="9270293" y="1819295"/>
                </a:lnTo>
                <a:lnTo>
                  <a:pt x="0" y="181929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19591" r="-3089" b="-39329"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3" name="Freeform 3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425849" y="9453801"/>
            <a:ext cx="1989757" cy="1194528"/>
          </a:xfrm>
          <a:custGeom>
            <a:avLst/>
            <a:gdLst/>
            <a:ahLst/>
            <a:cxnLst/>
            <a:rect l="l" t="t" r="r" b="b"/>
            <a:pathLst>
              <a:path w="1989757" h="1194528">
                <a:moveTo>
                  <a:pt x="0" y="0"/>
                </a:moveTo>
                <a:lnTo>
                  <a:pt x="1989757" y="0"/>
                </a:lnTo>
                <a:lnTo>
                  <a:pt x="1989757" y="1194528"/>
                </a:lnTo>
                <a:lnTo>
                  <a:pt x="0" y="11945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grpSp>
        <p:nvGrpSpPr>
          <p:cNvPr id="4" name="Group 4"/>
          <p:cNvGrpSpPr>
            <a:grpSpLocks noGrp="1" noUngrp="1" noRot="1" noMove="1" noResize="1"/>
          </p:cNvGrpSpPr>
          <p:nvPr/>
        </p:nvGrpSpPr>
        <p:grpSpPr>
          <a:xfrm>
            <a:off x="336507" y="9652921"/>
            <a:ext cx="176805" cy="777373"/>
            <a:chOff x="0" y="0"/>
            <a:chExt cx="235740" cy="1036498"/>
          </a:xfrm>
        </p:grpSpPr>
        <p:sp>
          <p:nvSpPr>
            <p:cNvPr id="5" name="Freeform 5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237883"/>
              <a:ext cx="231460" cy="231460"/>
            </a:xfrm>
            <a:custGeom>
              <a:avLst/>
              <a:gdLst/>
              <a:ahLst/>
              <a:cxnLst/>
              <a:rect l="l" t="t" r="r" b="b"/>
              <a:pathLst>
                <a:path w="231460" h="231460">
                  <a:moveTo>
                    <a:pt x="0" y="0"/>
                  </a:moveTo>
                  <a:lnTo>
                    <a:pt x="231460" y="0"/>
                  </a:lnTo>
                  <a:lnTo>
                    <a:pt x="231460" y="231460"/>
                  </a:lnTo>
                  <a:lnTo>
                    <a:pt x="0" y="2314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i-FI"/>
            </a:p>
          </p:txBody>
        </p:sp>
        <p:sp>
          <p:nvSpPr>
            <p:cNvPr id="6" name="Freeform 6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280" y="809318"/>
              <a:ext cx="227180" cy="227180"/>
            </a:xfrm>
            <a:custGeom>
              <a:avLst/>
              <a:gdLst/>
              <a:ahLst/>
              <a:cxnLst/>
              <a:rect l="l" t="t" r="r" b="b"/>
              <a:pathLst>
                <a:path w="227180" h="227180">
                  <a:moveTo>
                    <a:pt x="0" y="0"/>
                  </a:moveTo>
                  <a:lnTo>
                    <a:pt x="227180" y="0"/>
                  </a:lnTo>
                  <a:lnTo>
                    <a:pt x="227180" y="227180"/>
                  </a:lnTo>
                  <a:lnTo>
                    <a:pt x="0" y="2271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i-FI"/>
            </a:p>
          </p:txBody>
        </p:sp>
        <p:sp>
          <p:nvSpPr>
            <p:cNvPr id="7" name="Freeform 7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280" y="523601"/>
              <a:ext cx="231460" cy="231460"/>
            </a:xfrm>
            <a:custGeom>
              <a:avLst/>
              <a:gdLst/>
              <a:ahLst/>
              <a:cxnLst/>
              <a:rect l="l" t="t" r="r" b="b"/>
              <a:pathLst>
                <a:path w="231460" h="231460">
                  <a:moveTo>
                    <a:pt x="0" y="0"/>
                  </a:moveTo>
                  <a:lnTo>
                    <a:pt x="231460" y="0"/>
                  </a:lnTo>
                  <a:lnTo>
                    <a:pt x="231460" y="231460"/>
                  </a:lnTo>
                  <a:lnTo>
                    <a:pt x="0" y="2314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fi-FI"/>
            </a:p>
          </p:txBody>
        </p:sp>
        <p:sp>
          <p:nvSpPr>
            <p:cNvPr id="8" name="Freeform 8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2834" y="0"/>
              <a:ext cx="210072" cy="206921"/>
            </a:xfrm>
            <a:custGeom>
              <a:avLst/>
              <a:gdLst/>
              <a:ahLst/>
              <a:cxnLst/>
              <a:rect l="l" t="t" r="r" b="b"/>
              <a:pathLst>
                <a:path w="210072" h="206921">
                  <a:moveTo>
                    <a:pt x="0" y="0"/>
                  </a:moveTo>
                  <a:lnTo>
                    <a:pt x="210072" y="0"/>
                  </a:lnTo>
                  <a:lnTo>
                    <a:pt x="210072" y="206921"/>
                  </a:lnTo>
                  <a:lnTo>
                    <a:pt x="0" y="2069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i-FI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606161" y="4391633"/>
            <a:ext cx="6886986" cy="3744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Tule </a:t>
            </a:r>
            <a:r>
              <a:rPr lang="en-US" sz="21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mukaan</a:t>
            </a:r>
            <a:r>
              <a:rPr lang="en-US" sz="21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1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seuraamaan</a:t>
            </a:r>
            <a:r>
              <a:rPr lang="en-US" sz="21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1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yhdessä</a:t>
            </a:r>
            <a:r>
              <a:rPr lang="en-US" sz="21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</a:p>
          <a:p>
            <a:pPr>
              <a:lnSpc>
                <a:spcPts val="2940"/>
              </a:lnSpc>
            </a:pPr>
            <a:r>
              <a:rPr lang="en-US" sz="21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Voimaa</a:t>
            </a:r>
            <a:r>
              <a:rPr lang="en-US" sz="21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1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ruuasta</a:t>
            </a:r>
            <a:r>
              <a:rPr lang="en-US" sz="21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-</a:t>
            </a:r>
            <a:r>
              <a:rPr lang="en-US" sz="21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webinaaria</a:t>
            </a:r>
            <a:r>
              <a:rPr lang="en-US" sz="21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: </a:t>
            </a:r>
          </a:p>
          <a:p>
            <a:pPr>
              <a:lnSpc>
                <a:spcPts val="2940"/>
              </a:lnSpc>
            </a:pPr>
            <a:r>
              <a:rPr lang="en-US" sz="21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Luotettava</a:t>
            </a:r>
            <a:r>
              <a:rPr lang="en-US" sz="21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1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ravitsemustieto</a:t>
            </a:r>
            <a:br>
              <a:rPr lang="en-US" sz="21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</a:br>
            <a:endParaRPr lang="en-US" sz="2100" b="1" dirty="0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l">
              <a:lnSpc>
                <a:spcPts val="2520"/>
              </a:lnSpc>
            </a:pPr>
            <a:r>
              <a:rPr lang="en-US" sz="18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Paikka: (</a:t>
            </a:r>
            <a:r>
              <a:rPr lang="en-US" sz="18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lisää</a:t>
            </a:r>
            <a:r>
              <a:rPr lang="en-US" sz="18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kisakatsomon</a:t>
            </a:r>
            <a:r>
              <a:rPr lang="en-US" sz="18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sijainti</a:t>
            </a:r>
            <a:r>
              <a:rPr lang="en-US" sz="18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)</a:t>
            </a:r>
          </a:p>
          <a:p>
            <a:pPr algn="l">
              <a:lnSpc>
                <a:spcPts val="3079"/>
              </a:lnSpc>
            </a:pPr>
            <a:endParaRPr lang="en-US" sz="1800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>
              <a:lnSpc>
                <a:spcPts val="1960"/>
              </a:lnSpc>
            </a:pPr>
            <a:r>
              <a:rPr lang="fi-FI" dirty="0"/>
              <a:t>Toukokuun Voimaa ruuasta -webinaarissa pureudumme paljon pohdittuihin ravitsemusaiheisiin kysymyksiin tietovisan muodossa. Voit osallistua tietovisaan chat-keskustelun kautta! Visailuun ei ole pakko osallistua, vaan voit tulla myös vain kuulolle, kun </a:t>
            </a:r>
            <a:r>
              <a:rPr lang="fi-FI" dirty="0" err="1"/>
              <a:t>Geryn</a:t>
            </a:r>
            <a:r>
              <a:rPr lang="fi-FI" dirty="0"/>
              <a:t> ravitsemusasiantuntijat vastaavat kysymyksiin perusteellisesti. Tule mukaan oppimaan uutta ja kertaamaan tuttua! </a:t>
            </a:r>
            <a:endParaRPr lang="en-US" sz="1600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10" name="Group 10"/>
          <p:cNvGrpSpPr>
            <a:grpSpLocks noGrp="1" noUngrp="1" noRot="1" noMove="1" noResize="1"/>
          </p:cNvGrpSpPr>
          <p:nvPr/>
        </p:nvGrpSpPr>
        <p:grpSpPr>
          <a:xfrm>
            <a:off x="-27703" y="-7"/>
            <a:ext cx="7584205" cy="4234575"/>
            <a:chOff x="117958" y="146882"/>
            <a:chExt cx="10112273" cy="5646100"/>
          </a:xfrm>
        </p:grpSpPr>
        <p:grpSp>
          <p:nvGrpSpPr>
            <p:cNvPr id="11" name="Group 11"/>
            <p:cNvGrpSpPr>
              <a:grpSpLocks noGrp="1" noUngrp="1" noRot="1" noMove="1" noResize="1"/>
            </p:cNvGrpSpPr>
            <p:nvPr/>
          </p:nvGrpSpPr>
          <p:grpSpPr>
            <a:xfrm>
              <a:off x="5321779" y="1024760"/>
              <a:ext cx="4768222" cy="4768222"/>
              <a:chOff x="0" y="0"/>
              <a:chExt cx="812800" cy="812800"/>
            </a:xfrm>
          </p:grpSpPr>
          <p:sp>
            <p:nvSpPr>
              <p:cNvPr id="12" name="Freeform 12"/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blipFill>
                <a:blip r:embed="rId8"/>
                <a:stretch>
                  <a:fillRect l="-24376" r="-25623"/>
                </a:stretch>
              </a:blipFill>
            </p:spPr>
            <p:txBody>
              <a:bodyPr/>
              <a:lstStyle/>
              <a:p>
                <a:endParaRPr lang="fi-FI"/>
              </a:p>
            </p:txBody>
          </p:sp>
        </p:grpSp>
        <p:sp>
          <p:nvSpPr>
            <p:cNvPr id="13" name="Freeform 13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rot="16200000" flipV="1">
              <a:off x="1812452" y="-1547607"/>
              <a:ext cx="1106977" cy="4495966"/>
            </a:xfrm>
            <a:custGeom>
              <a:avLst/>
              <a:gdLst/>
              <a:ahLst/>
              <a:cxnLst/>
              <a:rect l="l" t="t" r="r" b="b"/>
              <a:pathLst>
                <a:path w="1253866" h="4613924">
                  <a:moveTo>
                    <a:pt x="0" y="4613924"/>
                  </a:moveTo>
                  <a:lnTo>
                    <a:pt x="1253866" y="4613924"/>
                  </a:lnTo>
                  <a:lnTo>
                    <a:pt x="1253866" y="0"/>
                  </a:lnTo>
                  <a:lnTo>
                    <a:pt x="0" y="0"/>
                  </a:lnTo>
                  <a:lnTo>
                    <a:pt x="0" y="4613924"/>
                  </a:lnTo>
                  <a:close/>
                </a:path>
              </a:pathLst>
            </a:custGeom>
            <a:blipFill>
              <a:blip r:embed="rId9"/>
              <a:stretch>
                <a:fillRect l="-668493" t="-25937" r="-15221" b="-2624"/>
              </a:stretch>
            </a:blipFill>
          </p:spPr>
          <p:txBody>
            <a:bodyPr/>
            <a:lstStyle/>
            <a:p>
              <a:endParaRPr lang="fi-FI" dirty="0"/>
            </a:p>
          </p:txBody>
        </p:sp>
        <p:sp>
          <p:nvSpPr>
            <p:cNvPr id="14" name="Freeform 14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rot="16200000">
              <a:off x="7359239" y="-1568935"/>
              <a:ext cx="1155176" cy="4586809"/>
            </a:xfrm>
            <a:custGeom>
              <a:avLst/>
              <a:gdLst/>
              <a:ahLst/>
              <a:cxnLst/>
              <a:rect l="l" t="t" r="r" b="b"/>
              <a:pathLst>
                <a:path w="1253866" h="4613924">
                  <a:moveTo>
                    <a:pt x="0" y="0"/>
                  </a:moveTo>
                  <a:lnTo>
                    <a:pt x="1253866" y="0"/>
                  </a:lnTo>
                  <a:lnTo>
                    <a:pt x="1253866" y="4613924"/>
                  </a:lnTo>
                  <a:lnTo>
                    <a:pt x="0" y="46139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640599" t="-25424" r="-10416" b="-591"/>
              </a:stretch>
            </a:blipFill>
          </p:spPr>
          <p:txBody>
            <a:bodyPr/>
            <a:lstStyle/>
            <a:p>
              <a:endParaRPr lang="fi-FI"/>
            </a:p>
          </p:txBody>
        </p:sp>
        <p:grpSp>
          <p:nvGrpSpPr>
            <p:cNvPr id="15" name="Group 15"/>
            <p:cNvGrpSpPr>
              <a:grpSpLocks noGrp="1" noUngrp="1" noRot="1" noMove="1" noResize="1"/>
            </p:cNvGrpSpPr>
            <p:nvPr/>
          </p:nvGrpSpPr>
          <p:grpSpPr>
            <a:xfrm>
              <a:off x="5432959" y="853171"/>
              <a:ext cx="420920" cy="400695"/>
              <a:chOff x="0" y="0"/>
              <a:chExt cx="853826" cy="812800"/>
            </a:xfrm>
          </p:grpSpPr>
          <p:sp>
            <p:nvSpPr>
              <p:cNvPr id="16" name="Freeform 16"/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0"/>
                <a:ext cx="853826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53826" h="812800">
                    <a:moveTo>
                      <a:pt x="426913" y="0"/>
                    </a:moveTo>
                    <a:cubicBezTo>
                      <a:pt x="191135" y="0"/>
                      <a:pt x="0" y="181951"/>
                      <a:pt x="0" y="406400"/>
                    </a:cubicBezTo>
                    <a:cubicBezTo>
                      <a:pt x="0" y="630849"/>
                      <a:pt x="191135" y="812800"/>
                      <a:pt x="426913" y="812800"/>
                    </a:cubicBezTo>
                    <a:cubicBezTo>
                      <a:pt x="662691" y="812800"/>
                      <a:pt x="853826" y="630849"/>
                      <a:pt x="853826" y="406400"/>
                    </a:cubicBezTo>
                    <a:cubicBezTo>
                      <a:pt x="853826" y="181951"/>
                      <a:pt x="662691" y="0"/>
                      <a:pt x="426913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fi-FI"/>
              </a:p>
            </p:txBody>
          </p:sp>
          <p:sp>
            <p:nvSpPr>
              <p:cNvPr id="17" name="TextBox 17"/>
              <p:cNvSpPr txBox="1"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80046" y="47625"/>
                <a:ext cx="693734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sp>
          <p:nvSpPr>
            <p:cNvPr id="18" name="Freeform 18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rot="-5400000" flipV="1">
              <a:off x="4558027" y="143264"/>
              <a:ext cx="1253866" cy="1261118"/>
            </a:xfrm>
            <a:custGeom>
              <a:avLst/>
              <a:gdLst/>
              <a:ahLst/>
              <a:cxnLst/>
              <a:rect l="l" t="t" r="r" b="b"/>
              <a:pathLst>
                <a:path w="1253866" h="1261118">
                  <a:moveTo>
                    <a:pt x="0" y="1261118"/>
                  </a:moveTo>
                  <a:lnTo>
                    <a:pt x="1253866" y="1261118"/>
                  </a:lnTo>
                  <a:lnTo>
                    <a:pt x="1253866" y="0"/>
                  </a:lnTo>
                  <a:lnTo>
                    <a:pt x="0" y="0"/>
                  </a:lnTo>
                  <a:lnTo>
                    <a:pt x="0" y="1261118"/>
                  </a:lnTo>
                  <a:close/>
                </a:path>
              </a:pathLst>
            </a:custGeom>
            <a:blipFill>
              <a:blip r:embed="rId11"/>
              <a:stretch>
                <a:fillRect l="-590179" t="-179093" r="-1724" b="-179236"/>
              </a:stretch>
            </a:blipFill>
          </p:spPr>
          <p:txBody>
            <a:bodyPr/>
            <a:lstStyle/>
            <a:p>
              <a:endParaRPr lang="fi-FI"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336507" y="1451087"/>
            <a:ext cx="3371974" cy="22699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Voimaa</a:t>
            </a:r>
            <a:r>
              <a:rPr lang="en-US" sz="32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ruuasta</a:t>
            </a:r>
            <a:r>
              <a:rPr lang="en-US" sz="32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</a:p>
          <a:p>
            <a:pPr algn="ctr">
              <a:lnSpc>
                <a:spcPts val="4480"/>
              </a:lnSpc>
            </a:pPr>
            <a:r>
              <a:rPr lang="en-US" sz="32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-</a:t>
            </a:r>
            <a:r>
              <a:rPr lang="en-US" sz="32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webinaari</a:t>
            </a:r>
            <a:r>
              <a:rPr lang="en-US" sz="32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br>
              <a:rPr lang="en-US" sz="32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</a:br>
            <a:r>
              <a:rPr lang="en-US" sz="32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ti</a:t>
            </a:r>
            <a:r>
              <a:rPr lang="en-US" sz="32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13.10.2026</a:t>
            </a:r>
          </a:p>
          <a:p>
            <a:pPr algn="ctr">
              <a:lnSpc>
                <a:spcPts val="4480"/>
              </a:lnSpc>
            </a:pPr>
            <a:r>
              <a:rPr lang="en-US" sz="32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klo</a:t>
            </a:r>
            <a:r>
              <a:rPr lang="en-US" sz="32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10-11.00</a:t>
            </a:r>
          </a:p>
        </p:txBody>
      </p:sp>
      <p:sp>
        <p:nvSpPr>
          <p:cNvPr id="20" name="TextBox 20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58101" y="9624346"/>
            <a:ext cx="2543629" cy="8248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50"/>
              </a:lnSpc>
            </a:pPr>
            <a:r>
              <a:rPr lang="en-US" sz="11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www.gery.fi, www.voimaaruuasta.fi</a:t>
            </a:r>
          </a:p>
          <a:p>
            <a:pPr algn="l">
              <a:lnSpc>
                <a:spcPts val="1650"/>
              </a:lnSpc>
            </a:pPr>
            <a:r>
              <a:rPr lang="en-US" sz="11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Ikääntyneen</a:t>
            </a:r>
            <a:r>
              <a:rPr lang="en-US" sz="11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ravitsemus</a:t>
            </a:r>
            <a:r>
              <a:rPr lang="en-US" sz="11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Gery </a:t>
            </a:r>
            <a:r>
              <a:rPr lang="en-US" sz="11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ry</a:t>
            </a:r>
            <a:endParaRPr lang="en-US" sz="1100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1650"/>
              </a:lnSpc>
            </a:pPr>
            <a:r>
              <a:rPr lang="en-US" sz="11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@voimaaruuasta</a:t>
            </a:r>
          </a:p>
          <a:p>
            <a:pPr algn="l">
              <a:lnSpc>
                <a:spcPts val="1650"/>
              </a:lnSpc>
            </a:pPr>
            <a:r>
              <a:rPr lang="en-US" sz="11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Voimaaruuasta</a:t>
            </a:r>
            <a:endParaRPr lang="en-US" sz="1100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592191" y="7714519"/>
            <a:ext cx="6565943" cy="14506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250"/>
              </a:lnSpc>
              <a:spcBef>
                <a:spcPct val="0"/>
              </a:spcBef>
            </a:pPr>
            <a:br>
              <a:rPr lang="en-US" sz="15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</a:br>
            <a:br>
              <a:rPr lang="en-US" sz="15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en-US" sz="15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Lisätietoja</a:t>
            </a:r>
            <a:r>
              <a:rPr lang="en-US" sz="15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löydät</a:t>
            </a:r>
            <a:r>
              <a:rPr lang="en-US" sz="15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osoitteesta</a:t>
            </a:r>
            <a:r>
              <a:rPr lang="en-US" sz="15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www.gery.fi ja www.voimaaruuasta.fi. </a:t>
            </a:r>
          </a:p>
          <a:p>
            <a:pPr algn="l">
              <a:lnSpc>
                <a:spcPts val="2250"/>
              </a:lnSpc>
              <a:spcBef>
                <a:spcPct val="0"/>
              </a:spcBef>
            </a:pPr>
            <a:r>
              <a:rPr lang="en-US" sz="15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Löydät</a:t>
            </a:r>
            <a:r>
              <a:rPr lang="en-US" sz="15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meidät</a:t>
            </a:r>
            <a:r>
              <a:rPr lang="en-US" sz="15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myös</a:t>
            </a:r>
            <a:r>
              <a:rPr lang="en-US" sz="15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sosiaalisesta</a:t>
            </a:r>
            <a:r>
              <a:rPr lang="en-US" sz="15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mediasta</a:t>
            </a:r>
            <a:r>
              <a:rPr lang="en-US" sz="15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@voimaaruuasta. #voimaaruuasta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FAF80967E613864FA80967BAD6C2F03A" ma:contentTypeVersion="16" ma:contentTypeDescription="Luo uusi asiakirja." ma:contentTypeScope="" ma:versionID="c021cc7d9e75f949c31c530f54d50e93">
  <xsd:schema xmlns:xsd="http://www.w3.org/2001/XMLSchema" xmlns:xs="http://www.w3.org/2001/XMLSchema" xmlns:p="http://schemas.microsoft.com/office/2006/metadata/properties" xmlns:ns2="48062518-1762-4b7f-bd18-ede9711a6936" xmlns:ns3="83bf965b-4152-45f7-ac61-0d91aaecc583" targetNamespace="http://schemas.microsoft.com/office/2006/metadata/properties" ma:root="true" ma:fieldsID="16b43aae1099403ad06740b96437ee5d" ns2:_="" ns3:_="">
    <xsd:import namespace="48062518-1762-4b7f-bd18-ede9711a6936"/>
    <xsd:import namespace="83bf965b-4152-45f7-ac61-0d91aaecc583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BillingMetadata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062518-1762-4b7f-bd18-ede9711a6936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Kuvien tunnisteet" ma:readOnly="false" ma:fieldId="{5cf76f15-5ced-4ddc-b409-7134ff3c332f}" ma:taxonomyMulti="true" ma:sspId="0dc34c4f-2a0d-4421-8bb6-15ac8d95570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3bf965b-4152-45f7-ac61-0d91aaecc583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16108200-cb3e-4baf-bd7f-8db9eaf129ad}" ma:internalName="TaxCatchAll" ma:showField="CatchAllData" ma:web="83bf965b-4152-45f7-ac61-0d91aaecc58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8062518-1762-4b7f-bd18-ede9711a6936">
      <Terms xmlns="http://schemas.microsoft.com/office/infopath/2007/PartnerControls"/>
    </lcf76f155ced4ddcb4097134ff3c332f>
    <TaxCatchAll xmlns="83bf965b-4152-45f7-ac61-0d91aaecc58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3E20FCF-D71B-4535-8F39-A5971B63310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062518-1762-4b7f-bd18-ede9711a6936"/>
    <ds:schemaRef ds:uri="83bf965b-4152-45f7-ac61-0d91aaecc58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82C8DC2-180F-446A-960B-BCDD416D144B}">
  <ds:schemaRefs>
    <ds:schemaRef ds:uri="http://schemas.microsoft.com/office/2006/metadata/properties"/>
    <ds:schemaRef ds:uri="http://schemas.microsoft.com/office/infopath/2007/PartnerControls"/>
    <ds:schemaRef ds:uri="48062518-1762-4b7f-bd18-ede9711a6936"/>
    <ds:schemaRef ds:uri="83bf965b-4152-45f7-ac61-0d91aaecc583"/>
  </ds:schemaRefs>
</ds:datastoreItem>
</file>

<file path=customXml/itemProps3.xml><?xml version="1.0" encoding="utf-8"?>
<ds:datastoreItem xmlns:ds="http://schemas.openxmlformats.org/officeDocument/2006/customXml" ds:itemID="{61BCD71C-047D-45A0-ACC5-DD86B767AD3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121</Words>
  <Application>Microsoft Office PowerPoint</Application>
  <PresentationFormat>Mukautettu</PresentationFormat>
  <Paragraphs>15</Paragraphs>
  <Slides>1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</vt:i4>
      </vt:variant>
    </vt:vector>
  </HeadingPairs>
  <TitlesOfParts>
    <vt:vector size="7" baseType="lpstr">
      <vt:lpstr>Open Sans Bold</vt:lpstr>
      <vt:lpstr>Calibri</vt:lpstr>
      <vt:lpstr>Canva Sans Bold</vt:lpstr>
      <vt:lpstr>Arial</vt:lpstr>
      <vt:lpstr>Open Sans</vt:lpstr>
      <vt:lpstr>Office Theme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Voimaa ruuasta -webinaarit syksy 2024</dc:title>
  <dc:creator>OMISTAJA</dc:creator>
  <cp:lastModifiedBy>Sini Närvä</cp:lastModifiedBy>
  <cp:revision>6</cp:revision>
  <dcterms:created xsi:type="dcterms:W3CDTF">2006-08-16T00:00:00Z</dcterms:created>
  <dcterms:modified xsi:type="dcterms:W3CDTF">2026-09-18T08:07:52Z</dcterms:modified>
  <dc:identifier>DAGCwoHCXjA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0x010100FAF80967E613864FA80967BAD6C2F03A</vt:lpwstr>
  </property>
  <property fmtid="{D5CDD505-2E9C-101B-9397-08002B2CF9AE}" pid="3" name="MediaServiceImageTags">
    <vt:lpwstr/>
  </property>
</Properties>
</file>