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sldIdLst>
    <p:sldId id="256" r:id="rId5"/>
  </p:sldIdLst>
  <p:sldSz cx="7556500" cy="10693400"/>
  <p:notesSz cx="6858000" cy="9144000"/>
  <p:embeddedFontLst>
    <p:embeddedFont>
      <p:font typeface="Canva Sans Bold" panose="020B0604020202020204" charset="0"/>
      <p:regular r:id="rId6"/>
    </p:embeddedFont>
    <p:embeddedFont>
      <p:font typeface="Open Sans" panose="020B0606030504020204" pitchFamily="34" charset="0"/>
      <p:regular r:id="rId7"/>
      <p:bold r:id="rId8"/>
    </p:embeddedFont>
    <p:embeddedFont>
      <p:font typeface="Open Sans Bold" panose="020B0806030504020204" pitchFamily="34" charset="0"/>
      <p:regular r:id="rId9"/>
      <p:bold r:id="rId1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F2815D4-1799-41E9-9721-9BA686445EB2}" v="2" dt="2026-09-29T08:28:03.18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97" d="100"/>
          <a:sy n="97" d="100"/>
        </p:scale>
        <p:origin x="4242"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font" Target="fonts/font2.fntdata"/><Relationship Id="rId12" Type="http://schemas.openxmlformats.org/officeDocument/2006/relationships/viewProps" Target="viewProp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font" Target="fonts/font1.fntdata"/><Relationship Id="rId11" Type="http://schemas.openxmlformats.org/officeDocument/2006/relationships/presProps" Target="presProps.xml"/><Relationship Id="rId5" Type="http://schemas.openxmlformats.org/officeDocument/2006/relationships/slide" Target="slides/slide1.xml"/><Relationship Id="rId15" Type="http://schemas.microsoft.com/office/2016/11/relationships/changesInfo" Target="changesInfos/changesInfo1.xml"/><Relationship Id="rId10" Type="http://schemas.openxmlformats.org/officeDocument/2006/relationships/font" Target="fonts/font5.fntdata"/><Relationship Id="rId4" Type="http://schemas.openxmlformats.org/officeDocument/2006/relationships/slideMaster" Target="slideMasters/slideMaster1.xml"/><Relationship Id="rId9" Type="http://schemas.openxmlformats.org/officeDocument/2006/relationships/font" Target="fonts/font4.fntdata"/><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ni Närvä" userId="039d4010-a7e7-4279-af87-508489f14fca" providerId="ADAL" clId="{D75D4887-CFB4-4D6A-97E0-DAE8E2DCA38D}"/>
    <pc:docChg chg="undo custSel modSld">
      <pc:chgData name="Sini Närvä" userId="039d4010-a7e7-4279-af87-508489f14fca" providerId="ADAL" clId="{D75D4887-CFB4-4D6A-97E0-DAE8E2DCA38D}" dt="2026-09-29T08:28:10.022" v="36" actId="20577"/>
      <pc:docMkLst>
        <pc:docMk/>
      </pc:docMkLst>
      <pc:sldChg chg="modSp mod">
        <pc:chgData name="Sini Närvä" userId="039d4010-a7e7-4279-af87-508489f14fca" providerId="ADAL" clId="{D75D4887-CFB4-4D6A-97E0-DAE8E2DCA38D}" dt="2026-09-29T08:28:10.022" v="36" actId="20577"/>
        <pc:sldMkLst>
          <pc:docMk/>
          <pc:sldMk cId="0" sldId="256"/>
        </pc:sldMkLst>
        <pc:spChg chg="mod">
          <ac:chgData name="Sini Närvä" userId="039d4010-a7e7-4279-af87-508489f14fca" providerId="ADAL" clId="{D75D4887-CFB4-4D6A-97E0-DAE8E2DCA38D}" dt="2026-09-29T08:28:10.022" v="36" actId="20577"/>
          <ac:spMkLst>
            <pc:docMk/>
            <pc:sldMk cId="0" sldId="256"/>
            <ac:spMk id="9"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sv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sv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a:spLocks noGrp="1" noRot="1" noMove="1" noResize="1" noEditPoints="1" noAdjustHandles="1" noChangeArrowheads="1" noChangeShapeType="1"/>
          </p:cNvSpPr>
          <p:nvPr/>
        </p:nvSpPr>
        <p:spPr>
          <a:xfrm>
            <a:off x="0" y="9387645"/>
            <a:ext cx="7556500" cy="1305755"/>
          </a:xfrm>
          <a:custGeom>
            <a:avLst/>
            <a:gdLst/>
            <a:ahLst/>
            <a:cxnLst/>
            <a:rect l="l" t="t" r="r" b="b"/>
            <a:pathLst>
              <a:path w="9270293" h="1819295">
                <a:moveTo>
                  <a:pt x="0" y="0"/>
                </a:moveTo>
                <a:lnTo>
                  <a:pt x="9270293" y="0"/>
                </a:lnTo>
                <a:lnTo>
                  <a:pt x="9270293" y="1819295"/>
                </a:lnTo>
                <a:lnTo>
                  <a:pt x="0" y="1819295"/>
                </a:lnTo>
                <a:lnTo>
                  <a:pt x="0" y="0"/>
                </a:lnTo>
                <a:close/>
              </a:path>
            </a:pathLst>
          </a:custGeom>
          <a:blipFill>
            <a:blip>
              <a:extLst>
                <a:ext uri="{96DAC541-7B7A-43D3-8B79-37D633B846F1}">
                  <asvg:svgBlip xmlns:asvg="http://schemas.microsoft.com/office/drawing/2016/SVG/main" r:embed="rId2"/>
                </a:ext>
              </a:extLst>
            </a:blip>
            <a:stretch>
              <a:fillRect l="-19591" r="-3089" b="-39329"/>
            </a:stretch>
          </a:blipFill>
        </p:spPr>
        <p:txBody>
          <a:bodyPr/>
          <a:lstStyle/>
          <a:p>
            <a:endParaRPr lang="fi-FI"/>
          </a:p>
        </p:txBody>
      </p:sp>
      <p:sp>
        <p:nvSpPr>
          <p:cNvPr id="3" name="Freeform 3"/>
          <p:cNvSpPr>
            <a:spLocks noGrp="1" noRot="1" noMove="1" noResize="1" noEditPoints="1" noAdjustHandles="1" noChangeArrowheads="1" noChangeShapeType="1"/>
          </p:cNvSpPr>
          <p:nvPr/>
        </p:nvSpPr>
        <p:spPr>
          <a:xfrm>
            <a:off x="5425849" y="9453801"/>
            <a:ext cx="1989757" cy="1194528"/>
          </a:xfrm>
          <a:custGeom>
            <a:avLst/>
            <a:gdLst/>
            <a:ahLst/>
            <a:cxnLst/>
            <a:rect l="l" t="t" r="r" b="b"/>
            <a:pathLst>
              <a:path w="1989757" h="1194528">
                <a:moveTo>
                  <a:pt x="0" y="0"/>
                </a:moveTo>
                <a:lnTo>
                  <a:pt x="1989757" y="0"/>
                </a:lnTo>
                <a:lnTo>
                  <a:pt x="1989757" y="1194528"/>
                </a:lnTo>
                <a:lnTo>
                  <a:pt x="0" y="1194528"/>
                </a:lnTo>
                <a:lnTo>
                  <a:pt x="0" y="0"/>
                </a:lnTo>
                <a:close/>
              </a:path>
            </a:pathLst>
          </a:custGeom>
          <a:blipFill>
            <a:blip r:embed="rId3"/>
            <a:stretch>
              <a:fillRect/>
            </a:stretch>
          </a:blipFill>
        </p:spPr>
        <p:txBody>
          <a:bodyPr/>
          <a:lstStyle/>
          <a:p>
            <a:endParaRPr lang="fi-FI"/>
          </a:p>
        </p:txBody>
      </p:sp>
      <p:grpSp>
        <p:nvGrpSpPr>
          <p:cNvPr id="4" name="Group 4"/>
          <p:cNvGrpSpPr>
            <a:grpSpLocks noGrp="1" noUngrp="1" noRot="1" noMove="1" noResize="1"/>
          </p:cNvGrpSpPr>
          <p:nvPr/>
        </p:nvGrpSpPr>
        <p:grpSpPr>
          <a:xfrm>
            <a:off x="336507" y="9652921"/>
            <a:ext cx="176805" cy="777373"/>
            <a:chOff x="0" y="0"/>
            <a:chExt cx="235740" cy="1036498"/>
          </a:xfrm>
        </p:grpSpPr>
        <p:sp>
          <p:nvSpPr>
            <p:cNvPr id="5" name="Freeform 5"/>
            <p:cNvSpPr>
              <a:spLocks noGrp="1" noRot="1" noMove="1" noResize="1" noEditPoints="1" noAdjustHandles="1" noChangeArrowheads="1" noChangeShapeType="1"/>
            </p:cNvSpPr>
            <p:nvPr/>
          </p:nvSpPr>
          <p:spPr>
            <a:xfrm>
              <a:off x="0" y="237883"/>
              <a:ext cx="231460" cy="231460"/>
            </a:xfrm>
            <a:custGeom>
              <a:avLst/>
              <a:gdLst/>
              <a:ahLst/>
              <a:cxnLst/>
              <a:rect l="l" t="t" r="r" b="b"/>
              <a:pathLst>
                <a:path w="231460" h="231460">
                  <a:moveTo>
                    <a:pt x="0" y="0"/>
                  </a:moveTo>
                  <a:lnTo>
                    <a:pt x="231460" y="0"/>
                  </a:lnTo>
                  <a:lnTo>
                    <a:pt x="231460" y="231460"/>
                  </a:lnTo>
                  <a:lnTo>
                    <a:pt x="0" y="23146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i-FI"/>
            </a:p>
          </p:txBody>
        </p:sp>
        <p:sp>
          <p:nvSpPr>
            <p:cNvPr id="6" name="Freeform 6"/>
            <p:cNvSpPr>
              <a:spLocks noGrp="1" noRot="1" noMove="1" noResize="1" noEditPoints="1" noAdjustHandles="1" noChangeArrowheads="1" noChangeShapeType="1"/>
            </p:cNvSpPr>
            <p:nvPr/>
          </p:nvSpPr>
          <p:spPr>
            <a:xfrm>
              <a:off x="4280" y="809318"/>
              <a:ext cx="227180" cy="227180"/>
            </a:xfrm>
            <a:custGeom>
              <a:avLst/>
              <a:gdLst/>
              <a:ahLst/>
              <a:cxnLst/>
              <a:rect l="l" t="t" r="r" b="b"/>
              <a:pathLst>
                <a:path w="227180" h="227180">
                  <a:moveTo>
                    <a:pt x="0" y="0"/>
                  </a:moveTo>
                  <a:lnTo>
                    <a:pt x="227180" y="0"/>
                  </a:lnTo>
                  <a:lnTo>
                    <a:pt x="227180" y="227180"/>
                  </a:lnTo>
                  <a:lnTo>
                    <a:pt x="0" y="22718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i-FI"/>
            </a:p>
          </p:txBody>
        </p:sp>
        <p:sp>
          <p:nvSpPr>
            <p:cNvPr id="7" name="Freeform 7"/>
            <p:cNvSpPr>
              <a:spLocks noGrp="1" noRot="1" noMove="1" noResize="1" noEditPoints="1" noAdjustHandles="1" noChangeArrowheads="1" noChangeShapeType="1"/>
            </p:cNvSpPr>
            <p:nvPr/>
          </p:nvSpPr>
          <p:spPr>
            <a:xfrm>
              <a:off x="4280" y="523601"/>
              <a:ext cx="231460" cy="231460"/>
            </a:xfrm>
            <a:custGeom>
              <a:avLst/>
              <a:gdLst/>
              <a:ahLst/>
              <a:cxnLst/>
              <a:rect l="l" t="t" r="r" b="b"/>
              <a:pathLst>
                <a:path w="231460" h="231460">
                  <a:moveTo>
                    <a:pt x="0" y="0"/>
                  </a:moveTo>
                  <a:lnTo>
                    <a:pt x="231460" y="0"/>
                  </a:lnTo>
                  <a:lnTo>
                    <a:pt x="231460" y="231460"/>
                  </a:lnTo>
                  <a:lnTo>
                    <a:pt x="0" y="231460"/>
                  </a:lnTo>
                  <a:lnTo>
                    <a:pt x="0" y="0"/>
                  </a:lnTo>
                  <a:close/>
                </a:path>
              </a:pathLst>
            </a:custGeom>
            <a:blipFill>
              <a:blip r:embed="rId6"/>
              <a:stretch>
                <a:fillRect/>
              </a:stretch>
            </a:blipFill>
          </p:spPr>
          <p:txBody>
            <a:bodyPr/>
            <a:lstStyle/>
            <a:p>
              <a:endParaRPr lang="fi-FI"/>
            </a:p>
          </p:txBody>
        </p:sp>
        <p:sp>
          <p:nvSpPr>
            <p:cNvPr id="8" name="Freeform 8"/>
            <p:cNvSpPr>
              <a:spLocks noGrp="1" noRot="1" noMove="1" noResize="1" noEditPoints="1" noAdjustHandles="1" noChangeArrowheads="1" noChangeShapeType="1"/>
            </p:cNvSpPr>
            <p:nvPr/>
          </p:nvSpPr>
          <p:spPr>
            <a:xfrm>
              <a:off x="12834" y="0"/>
              <a:ext cx="210072" cy="206921"/>
            </a:xfrm>
            <a:custGeom>
              <a:avLst/>
              <a:gdLst/>
              <a:ahLst/>
              <a:cxnLst/>
              <a:rect l="l" t="t" r="r" b="b"/>
              <a:pathLst>
                <a:path w="210072" h="206921">
                  <a:moveTo>
                    <a:pt x="0" y="0"/>
                  </a:moveTo>
                  <a:lnTo>
                    <a:pt x="210072" y="0"/>
                  </a:lnTo>
                  <a:lnTo>
                    <a:pt x="210072" y="206921"/>
                  </a:lnTo>
                  <a:lnTo>
                    <a:pt x="0" y="206921"/>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i-FI"/>
            </a:p>
          </p:txBody>
        </p:sp>
      </p:grpSp>
      <p:sp>
        <p:nvSpPr>
          <p:cNvPr id="9" name="TextBox 9"/>
          <p:cNvSpPr txBox="1"/>
          <p:nvPr/>
        </p:nvSpPr>
        <p:spPr>
          <a:xfrm>
            <a:off x="606161" y="4391633"/>
            <a:ext cx="6886986" cy="3747180"/>
          </a:xfrm>
          <a:prstGeom prst="rect">
            <a:avLst/>
          </a:prstGeom>
        </p:spPr>
        <p:txBody>
          <a:bodyPr wrap="square" lIns="0" tIns="0" rIns="0" bIns="0" rtlCol="0" anchor="t">
            <a:spAutoFit/>
          </a:bodyPr>
          <a:lstStyle/>
          <a:p>
            <a:pPr algn="l">
              <a:lnSpc>
                <a:spcPts val="2940"/>
              </a:lnSpc>
            </a:pPr>
            <a:r>
              <a:rPr lang="en-US" sz="2100" b="1" dirty="0">
                <a:solidFill>
                  <a:srgbClr val="000000"/>
                </a:solidFill>
                <a:latin typeface="Open Sans Bold"/>
                <a:ea typeface="Open Sans Bold"/>
                <a:cs typeface="Open Sans Bold"/>
                <a:sym typeface="Open Sans Bold"/>
              </a:rPr>
              <a:t>Tule </a:t>
            </a:r>
            <a:r>
              <a:rPr lang="en-US" sz="2100" b="1" dirty="0" err="1">
                <a:solidFill>
                  <a:srgbClr val="000000"/>
                </a:solidFill>
                <a:latin typeface="Open Sans Bold"/>
                <a:ea typeface="Open Sans Bold"/>
                <a:cs typeface="Open Sans Bold"/>
                <a:sym typeface="Open Sans Bold"/>
              </a:rPr>
              <a:t>mukaan</a:t>
            </a:r>
            <a:r>
              <a:rPr lang="en-US" sz="2100" b="1" dirty="0">
                <a:solidFill>
                  <a:srgbClr val="000000"/>
                </a:solidFill>
                <a:latin typeface="Open Sans Bold"/>
                <a:ea typeface="Open Sans Bold"/>
                <a:cs typeface="Open Sans Bold"/>
                <a:sym typeface="Open Sans Bold"/>
              </a:rPr>
              <a:t> </a:t>
            </a:r>
            <a:r>
              <a:rPr lang="en-US" sz="2100" b="1" dirty="0" err="1">
                <a:solidFill>
                  <a:srgbClr val="000000"/>
                </a:solidFill>
                <a:latin typeface="Open Sans Bold"/>
                <a:ea typeface="Open Sans Bold"/>
                <a:cs typeface="Open Sans Bold"/>
                <a:sym typeface="Open Sans Bold"/>
              </a:rPr>
              <a:t>seuraamaan</a:t>
            </a:r>
            <a:r>
              <a:rPr lang="en-US" sz="2100" b="1" dirty="0">
                <a:solidFill>
                  <a:srgbClr val="000000"/>
                </a:solidFill>
                <a:latin typeface="Open Sans Bold"/>
                <a:ea typeface="Open Sans Bold"/>
                <a:cs typeface="Open Sans Bold"/>
                <a:sym typeface="Open Sans Bold"/>
              </a:rPr>
              <a:t> </a:t>
            </a:r>
            <a:r>
              <a:rPr lang="en-US" sz="2100" b="1" dirty="0" err="1">
                <a:solidFill>
                  <a:srgbClr val="000000"/>
                </a:solidFill>
                <a:latin typeface="Open Sans Bold"/>
                <a:ea typeface="Open Sans Bold"/>
                <a:cs typeface="Open Sans Bold"/>
                <a:sym typeface="Open Sans Bold"/>
              </a:rPr>
              <a:t>yhdessä</a:t>
            </a:r>
            <a:r>
              <a:rPr lang="en-US" sz="2100" b="1" dirty="0">
                <a:solidFill>
                  <a:srgbClr val="000000"/>
                </a:solidFill>
                <a:latin typeface="Open Sans Bold"/>
                <a:ea typeface="Open Sans Bold"/>
                <a:cs typeface="Open Sans Bold"/>
                <a:sym typeface="Open Sans Bold"/>
              </a:rPr>
              <a:t> </a:t>
            </a:r>
          </a:p>
          <a:p>
            <a:pPr>
              <a:lnSpc>
                <a:spcPts val="2940"/>
              </a:lnSpc>
            </a:pPr>
            <a:r>
              <a:rPr lang="en-US" sz="2100" b="1" dirty="0" err="1">
                <a:solidFill>
                  <a:srgbClr val="000000"/>
                </a:solidFill>
                <a:latin typeface="Open Sans Bold"/>
                <a:ea typeface="Open Sans Bold"/>
                <a:cs typeface="Open Sans Bold"/>
                <a:sym typeface="Open Sans Bold"/>
              </a:rPr>
              <a:t>Voimaa</a:t>
            </a:r>
            <a:r>
              <a:rPr lang="en-US" sz="2100" b="1" dirty="0">
                <a:solidFill>
                  <a:srgbClr val="000000"/>
                </a:solidFill>
                <a:latin typeface="Open Sans Bold"/>
                <a:ea typeface="Open Sans Bold"/>
                <a:cs typeface="Open Sans Bold"/>
                <a:sym typeface="Open Sans Bold"/>
              </a:rPr>
              <a:t> </a:t>
            </a:r>
            <a:r>
              <a:rPr lang="en-US" sz="2100" b="1" dirty="0" err="1">
                <a:solidFill>
                  <a:srgbClr val="000000"/>
                </a:solidFill>
                <a:latin typeface="Open Sans Bold"/>
                <a:ea typeface="Open Sans Bold"/>
                <a:cs typeface="Open Sans Bold"/>
                <a:sym typeface="Open Sans Bold"/>
              </a:rPr>
              <a:t>ruuasta</a:t>
            </a:r>
            <a:r>
              <a:rPr lang="en-US" sz="2100" b="1" dirty="0">
                <a:solidFill>
                  <a:srgbClr val="000000"/>
                </a:solidFill>
                <a:latin typeface="Open Sans Bold"/>
                <a:ea typeface="Open Sans Bold"/>
                <a:cs typeface="Open Sans Bold"/>
                <a:sym typeface="Open Sans Bold"/>
              </a:rPr>
              <a:t> -</a:t>
            </a:r>
            <a:r>
              <a:rPr lang="en-US" sz="2100" b="1" dirty="0" err="1">
                <a:solidFill>
                  <a:srgbClr val="000000"/>
                </a:solidFill>
                <a:latin typeface="Open Sans Bold"/>
                <a:ea typeface="Open Sans Bold"/>
                <a:cs typeface="Open Sans Bold"/>
                <a:sym typeface="Open Sans Bold"/>
              </a:rPr>
              <a:t>webinaaria</a:t>
            </a:r>
            <a:r>
              <a:rPr lang="en-US" sz="2100" b="1" dirty="0">
                <a:solidFill>
                  <a:srgbClr val="000000"/>
                </a:solidFill>
                <a:latin typeface="Open Sans Bold"/>
                <a:ea typeface="Open Sans Bold"/>
                <a:cs typeface="Open Sans Bold"/>
                <a:sym typeface="Open Sans Bold"/>
              </a:rPr>
              <a:t>: </a:t>
            </a:r>
          </a:p>
          <a:p>
            <a:pPr>
              <a:lnSpc>
                <a:spcPts val="2940"/>
              </a:lnSpc>
            </a:pPr>
            <a:r>
              <a:rPr lang="en-US" sz="2100" b="1" dirty="0" err="1">
                <a:solidFill>
                  <a:srgbClr val="000000"/>
                </a:solidFill>
                <a:latin typeface="Open Sans Bold"/>
                <a:ea typeface="Open Sans Bold"/>
                <a:cs typeface="Open Sans Bold"/>
                <a:sym typeface="Open Sans Bold"/>
              </a:rPr>
              <a:t>Luotettava</a:t>
            </a:r>
            <a:r>
              <a:rPr lang="en-US" sz="2100" b="1" dirty="0">
                <a:solidFill>
                  <a:srgbClr val="000000"/>
                </a:solidFill>
                <a:latin typeface="Open Sans Bold"/>
                <a:ea typeface="Open Sans Bold"/>
                <a:cs typeface="Open Sans Bold"/>
                <a:sym typeface="Open Sans Bold"/>
              </a:rPr>
              <a:t> </a:t>
            </a:r>
            <a:r>
              <a:rPr lang="en-US" sz="2100" b="1" dirty="0" err="1">
                <a:solidFill>
                  <a:srgbClr val="000000"/>
                </a:solidFill>
                <a:latin typeface="Open Sans Bold"/>
                <a:ea typeface="Open Sans Bold"/>
                <a:cs typeface="Open Sans Bold"/>
                <a:sym typeface="Open Sans Bold"/>
              </a:rPr>
              <a:t>ravitsemustieto</a:t>
            </a:r>
            <a:br>
              <a:rPr lang="en-US" sz="2100" b="1" dirty="0">
                <a:solidFill>
                  <a:srgbClr val="000000"/>
                </a:solidFill>
                <a:latin typeface="Open Sans Bold"/>
                <a:ea typeface="Open Sans Bold"/>
                <a:cs typeface="Open Sans Bold"/>
                <a:sym typeface="Open Sans Bold"/>
              </a:rPr>
            </a:br>
            <a:endParaRPr lang="en-US" sz="2100" b="1" dirty="0">
              <a:solidFill>
                <a:srgbClr val="000000"/>
              </a:solidFill>
              <a:latin typeface="Open Sans Bold"/>
              <a:ea typeface="Open Sans Bold"/>
              <a:cs typeface="Open Sans Bold"/>
              <a:sym typeface="Open Sans Bold"/>
            </a:endParaRPr>
          </a:p>
          <a:p>
            <a:pPr algn="l">
              <a:lnSpc>
                <a:spcPts val="2520"/>
              </a:lnSpc>
            </a:pPr>
            <a:r>
              <a:rPr lang="en-US" sz="1800" dirty="0">
                <a:solidFill>
                  <a:srgbClr val="000000"/>
                </a:solidFill>
                <a:latin typeface="Open Sans"/>
                <a:ea typeface="Open Sans"/>
                <a:cs typeface="Open Sans"/>
                <a:sym typeface="Open Sans"/>
              </a:rPr>
              <a:t>Paikka: (</a:t>
            </a:r>
            <a:r>
              <a:rPr lang="en-US" sz="1800" dirty="0" err="1">
                <a:solidFill>
                  <a:srgbClr val="000000"/>
                </a:solidFill>
                <a:latin typeface="Open Sans"/>
                <a:ea typeface="Open Sans"/>
                <a:cs typeface="Open Sans"/>
                <a:sym typeface="Open Sans"/>
              </a:rPr>
              <a:t>lisää</a:t>
            </a:r>
            <a:r>
              <a:rPr lang="en-US" sz="1800" dirty="0">
                <a:solidFill>
                  <a:srgbClr val="000000"/>
                </a:solidFill>
                <a:latin typeface="Open Sans"/>
                <a:ea typeface="Open Sans"/>
                <a:cs typeface="Open Sans"/>
                <a:sym typeface="Open Sans"/>
              </a:rPr>
              <a:t> </a:t>
            </a:r>
            <a:r>
              <a:rPr lang="en-US" sz="1800" dirty="0" err="1">
                <a:solidFill>
                  <a:srgbClr val="000000"/>
                </a:solidFill>
                <a:latin typeface="Open Sans"/>
                <a:ea typeface="Open Sans"/>
                <a:cs typeface="Open Sans"/>
                <a:sym typeface="Open Sans"/>
              </a:rPr>
              <a:t>kisakatsomon</a:t>
            </a:r>
            <a:r>
              <a:rPr lang="en-US" sz="1800" dirty="0">
                <a:solidFill>
                  <a:srgbClr val="000000"/>
                </a:solidFill>
                <a:latin typeface="Open Sans"/>
                <a:ea typeface="Open Sans"/>
                <a:cs typeface="Open Sans"/>
                <a:sym typeface="Open Sans"/>
              </a:rPr>
              <a:t> </a:t>
            </a:r>
            <a:r>
              <a:rPr lang="en-US" sz="1800" dirty="0" err="1">
                <a:solidFill>
                  <a:srgbClr val="000000"/>
                </a:solidFill>
                <a:latin typeface="Open Sans"/>
                <a:ea typeface="Open Sans"/>
                <a:cs typeface="Open Sans"/>
                <a:sym typeface="Open Sans"/>
              </a:rPr>
              <a:t>sijainti</a:t>
            </a:r>
            <a:r>
              <a:rPr lang="en-US" sz="1800" dirty="0">
                <a:solidFill>
                  <a:srgbClr val="000000"/>
                </a:solidFill>
                <a:latin typeface="Open Sans"/>
                <a:ea typeface="Open Sans"/>
                <a:cs typeface="Open Sans"/>
                <a:sym typeface="Open Sans"/>
              </a:rPr>
              <a:t>)</a:t>
            </a:r>
          </a:p>
          <a:p>
            <a:pPr algn="l">
              <a:lnSpc>
                <a:spcPct val="100000"/>
              </a:lnSpc>
            </a:pPr>
            <a:endParaRPr lang="fi-FI" sz="1800">
              <a:solidFill>
                <a:srgbClr val="000000"/>
              </a:solidFill>
              <a:latin typeface="Open Sans"/>
              <a:ea typeface="Open Sans"/>
              <a:cs typeface="Open Sans"/>
              <a:sym typeface="Open Sans"/>
            </a:endParaRPr>
          </a:p>
          <a:p>
            <a:pPr algn="l">
              <a:lnSpc>
                <a:spcPct val="100000"/>
              </a:lnSpc>
            </a:pPr>
            <a:r>
              <a:rPr lang="fi-FI" sz="1800">
                <a:solidFill>
                  <a:srgbClr val="000000"/>
                </a:solidFill>
                <a:latin typeface="Open Sans"/>
                <a:ea typeface="Open Sans"/>
                <a:cs typeface="Open Sans"/>
                <a:sym typeface="Open Sans"/>
              </a:rPr>
              <a:t>Lokakuun </a:t>
            </a:r>
            <a:r>
              <a:rPr lang="fi-FI" sz="1800" dirty="0">
                <a:solidFill>
                  <a:srgbClr val="000000"/>
                </a:solidFill>
                <a:latin typeface="Open Sans"/>
                <a:ea typeface="Open Sans"/>
                <a:cs typeface="Open Sans"/>
                <a:sym typeface="Open Sans"/>
              </a:rPr>
              <a:t>Voimaa ruuasta -webinaarissa kuulet, mikä tekee ravitsemustiedosta luotettavaa ja mistä tunnistaa luotettavan lähteen. Webinaarissa pohditaan, miten eri mediat vaikuttavat ravitsemustietouteen ja miksi niissä leviää helposti virheellistä tietoa. Webinaarissa pureudutaan myös yleisimpiin ravitsemusmyytteihin ikäihmisten näkökulmasta.</a:t>
            </a:r>
            <a:endParaRPr lang="en-US" sz="1800" dirty="0">
              <a:solidFill>
                <a:srgbClr val="000000"/>
              </a:solidFill>
              <a:latin typeface="Open Sans"/>
              <a:ea typeface="Open Sans"/>
              <a:cs typeface="Open Sans"/>
              <a:sym typeface="Open Sans"/>
            </a:endParaRPr>
          </a:p>
        </p:txBody>
      </p:sp>
      <p:grpSp>
        <p:nvGrpSpPr>
          <p:cNvPr id="10" name="Group 10"/>
          <p:cNvGrpSpPr>
            <a:grpSpLocks noGrp="1" noUngrp="1" noRot="1" noMove="1" noResize="1"/>
          </p:cNvGrpSpPr>
          <p:nvPr/>
        </p:nvGrpSpPr>
        <p:grpSpPr>
          <a:xfrm>
            <a:off x="-27703" y="-7"/>
            <a:ext cx="7584205" cy="4234575"/>
            <a:chOff x="117958" y="146882"/>
            <a:chExt cx="10112273" cy="5646100"/>
          </a:xfrm>
        </p:grpSpPr>
        <p:grpSp>
          <p:nvGrpSpPr>
            <p:cNvPr id="11" name="Group 11"/>
            <p:cNvGrpSpPr>
              <a:grpSpLocks noGrp="1" noUngrp="1" noRot="1" noMove="1" noResize="1"/>
            </p:cNvGrpSpPr>
            <p:nvPr/>
          </p:nvGrpSpPr>
          <p:grpSpPr>
            <a:xfrm>
              <a:off x="5321779" y="1024760"/>
              <a:ext cx="4768222" cy="4768222"/>
              <a:chOff x="0" y="0"/>
              <a:chExt cx="812800" cy="812800"/>
            </a:xfrm>
          </p:grpSpPr>
          <p:sp>
            <p:nvSpPr>
              <p:cNvPr id="12" name="Freeform 12"/>
              <p:cNvSpPr>
                <a:spLocks noGrp="1" noRot="1" noMove="1" noResize="1" noEditPoints="1" noAdjustHandles="1" noChangeArrowheads="1" noChangeShapeType="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8"/>
                <a:stretch>
                  <a:fillRect l="-24376" r="-25623"/>
                </a:stretch>
              </a:blipFill>
            </p:spPr>
            <p:txBody>
              <a:bodyPr/>
              <a:lstStyle/>
              <a:p>
                <a:endParaRPr lang="fi-FI"/>
              </a:p>
            </p:txBody>
          </p:sp>
        </p:grpSp>
        <p:sp>
          <p:nvSpPr>
            <p:cNvPr id="13" name="Freeform 13"/>
            <p:cNvSpPr>
              <a:spLocks noGrp="1" noRot="1" noMove="1" noResize="1" noEditPoints="1" noAdjustHandles="1" noChangeArrowheads="1" noChangeShapeType="1"/>
            </p:cNvSpPr>
            <p:nvPr/>
          </p:nvSpPr>
          <p:spPr>
            <a:xfrm rot="16200000" flipV="1">
              <a:off x="1812452" y="-1547607"/>
              <a:ext cx="1106977" cy="4495966"/>
            </a:xfrm>
            <a:custGeom>
              <a:avLst/>
              <a:gdLst/>
              <a:ahLst/>
              <a:cxnLst/>
              <a:rect l="l" t="t" r="r" b="b"/>
              <a:pathLst>
                <a:path w="1253866" h="4613924">
                  <a:moveTo>
                    <a:pt x="0" y="4613924"/>
                  </a:moveTo>
                  <a:lnTo>
                    <a:pt x="1253866" y="4613924"/>
                  </a:lnTo>
                  <a:lnTo>
                    <a:pt x="1253866" y="0"/>
                  </a:lnTo>
                  <a:lnTo>
                    <a:pt x="0" y="0"/>
                  </a:lnTo>
                  <a:lnTo>
                    <a:pt x="0" y="4613924"/>
                  </a:lnTo>
                  <a:close/>
                </a:path>
              </a:pathLst>
            </a:custGeom>
            <a:blipFill>
              <a:blip r:embed="rId9"/>
              <a:stretch>
                <a:fillRect l="-668493" t="-25937" r="-15221" b="-2624"/>
              </a:stretch>
            </a:blipFill>
          </p:spPr>
          <p:txBody>
            <a:bodyPr/>
            <a:lstStyle/>
            <a:p>
              <a:endParaRPr lang="fi-FI" dirty="0"/>
            </a:p>
          </p:txBody>
        </p:sp>
        <p:sp>
          <p:nvSpPr>
            <p:cNvPr id="14" name="Freeform 14"/>
            <p:cNvSpPr>
              <a:spLocks noGrp="1" noRot="1" noMove="1" noResize="1" noEditPoints="1" noAdjustHandles="1" noChangeArrowheads="1" noChangeShapeType="1"/>
            </p:cNvSpPr>
            <p:nvPr/>
          </p:nvSpPr>
          <p:spPr>
            <a:xfrm rot="16200000">
              <a:off x="7359239" y="-1568935"/>
              <a:ext cx="1155176" cy="4586809"/>
            </a:xfrm>
            <a:custGeom>
              <a:avLst/>
              <a:gdLst/>
              <a:ahLst/>
              <a:cxnLst/>
              <a:rect l="l" t="t" r="r" b="b"/>
              <a:pathLst>
                <a:path w="1253866" h="4613924">
                  <a:moveTo>
                    <a:pt x="0" y="0"/>
                  </a:moveTo>
                  <a:lnTo>
                    <a:pt x="1253866" y="0"/>
                  </a:lnTo>
                  <a:lnTo>
                    <a:pt x="1253866" y="4613924"/>
                  </a:lnTo>
                  <a:lnTo>
                    <a:pt x="0" y="4613924"/>
                  </a:lnTo>
                  <a:lnTo>
                    <a:pt x="0" y="0"/>
                  </a:lnTo>
                  <a:close/>
                </a:path>
              </a:pathLst>
            </a:custGeom>
            <a:blipFill>
              <a:blip r:embed="rId10"/>
              <a:stretch>
                <a:fillRect l="-640599" t="-25424" r="-10416" b="-591"/>
              </a:stretch>
            </a:blipFill>
          </p:spPr>
          <p:txBody>
            <a:bodyPr/>
            <a:lstStyle/>
            <a:p>
              <a:endParaRPr lang="fi-FI"/>
            </a:p>
          </p:txBody>
        </p:sp>
        <p:grpSp>
          <p:nvGrpSpPr>
            <p:cNvPr id="15" name="Group 15"/>
            <p:cNvGrpSpPr>
              <a:grpSpLocks noGrp="1" noUngrp="1" noRot="1" noMove="1" noResize="1"/>
            </p:cNvGrpSpPr>
            <p:nvPr/>
          </p:nvGrpSpPr>
          <p:grpSpPr>
            <a:xfrm>
              <a:off x="5432959" y="853171"/>
              <a:ext cx="420920" cy="400695"/>
              <a:chOff x="0" y="0"/>
              <a:chExt cx="853826" cy="812800"/>
            </a:xfrm>
          </p:grpSpPr>
          <p:sp>
            <p:nvSpPr>
              <p:cNvPr id="16" name="Freeform 16"/>
              <p:cNvSpPr>
                <a:spLocks noGrp="1" noRot="1" noMove="1" noResize="1" noEditPoints="1" noAdjustHandles="1" noChangeArrowheads="1" noChangeShapeType="1"/>
              </p:cNvSpPr>
              <p:nvPr/>
            </p:nvSpPr>
            <p:spPr>
              <a:xfrm>
                <a:off x="0" y="0"/>
                <a:ext cx="853826" cy="812800"/>
              </a:xfrm>
              <a:custGeom>
                <a:avLst/>
                <a:gdLst/>
                <a:ahLst/>
                <a:cxnLst/>
                <a:rect l="l" t="t" r="r" b="b"/>
                <a:pathLst>
                  <a:path w="853826" h="812800">
                    <a:moveTo>
                      <a:pt x="426913" y="0"/>
                    </a:moveTo>
                    <a:cubicBezTo>
                      <a:pt x="191135" y="0"/>
                      <a:pt x="0" y="181951"/>
                      <a:pt x="0" y="406400"/>
                    </a:cubicBezTo>
                    <a:cubicBezTo>
                      <a:pt x="0" y="630849"/>
                      <a:pt x="191135" y="812800"/>
                      <a:pt x="426913" y="812800"/>
                    </a:cubicBezTo>
                    <a:cubicBezTo>
                      <a:pt x="662691" y="812800"/>
                      <a:pt x="853826" y="630849"/>
                      <a:pt x="853826" y="406400"/>
                    </a:cubicBezTo>
                    <a:cubicBezTo>
                      <a:pt x="853826" y="181951"/>
                      <a:pt x="662691" y="0"/>
                      <a:pt x="426913" y="0"/>
                    </a:cubicBezTo>
                    <a:close/>
                  </a:path>
                </a:pathLst>
              </a:custGeom>
              <a:solidFill>
                <a:srgbClr val="FFFFFF"/>
              </a:solidFill>
            </p:spPr>
            <p:txBody>
              <a:bodyPr/>
              <a:lstStyle/>
              <a:p>
                <a:endParaRPr lang="fi-FI"/>
              </a:p>
            </p:txBody>
          </p:sp>
          <p:sp>
            <p:nvSpPr>
              <p:cNvPr id="17" name="TextBox 17"/>
              <p:cNvSpPr txBox="1">
                <a:spLocks noGrp="1" noRot="1" noMove="1" noResize="1" noEditPoints="1" noAdjustHandles="1" noChangeArrowheads="1" noChangeShapeType="1"/>
              </p:cNvSpPr>
              <p:nvPr/>
            </p:nvSpPr>
            <p:spPr>
              <a:xfrm>
                <a:off x="80046" y="47625"/>
                <a:ext cx="693734" cy="688975"/>
              </a:xfrm>
              <a:prstGeom prst="rect">
                <a:avLst/>
              </a:prstGeom>
            </p:spPr>
            <p:txBody>
              <a:bodyPr lIns="50800" tIns="50800" rIns="50800" bIns="50800" rtlCol="0" anchor="ctr"/>
              <a:lstStyle/>
              <a:p>
                <a:pPr algn="ctr">
                  <a:lnSpc>
                    <a:spcPts val="1960"/>
                  </a:lnSpc>
                </a:pPr>
                <a:endParaRPr/>
              </a:p>
            </p:txBody>
          </p:sp>
        </p:grpSp>
        <p:sp>
          <p:nvSpPr>
            <p:cNvPr id="18" name="Freeform 18"/>
            <p:cNvSpPr>
              <a:spLocks noGrp="1" noRot="1" noMove="1" noResize="1" noEditPoints="1" noAdjustHandles="1" noChangeArrowheads="1" noChangeShapeType="1"/>
            </p:cNvSpPr>
            <p:nvPr/>
          </p:nvSpPr>
          <p:spPr>
            <a:xfrm rot="-5400000" flipV="1">
              <a:off x="4558027" y="143264"/>
              <a:ext cx="1253866" cy="1261118"/>
            </a:xfrm>
            <a:custGeom>
              <a:avLst/>
              <a:gdLst/>
              <a:ahLst/>
              <a:cxnLst/>
              <a:rect l="l" t="t" r="r" b="b"/>
              <a:pathLst>
                <a:path w="1253866" h="1261118">
                  <a:moveTo>
                    <a:pt x="0" y="1261118"/>
                  </a:moveTo>
                  <a:lnTo>
                    <a:pt x="1253866" y="1261118"/>
                  </a:lnTo>
                  <a:lnTo>
                    <a:pt x="1253866" y="0"/>
                  </a:lnTo>
                  <a:lnTo>
                    <a:pt x="0" y="0"/>
                  </a:lnTo>
                  <a:lnTo>
                    <a:pt x="0" y="1261118"/>
                  </a:lnTo>
                  <a:close/>
                </a:path>
              </a:pathLst>
            </a:custGeom>
            <a:blipFill>
              <a:blip r:embed="rId11"/>
              <a:stretch>
                <a:fillRect l="-590179" t="-179093" r="-1724" b="-179236"/>
              </a:stretch>
            </a:blipFill>
          </p:spPr>
          <p:txBody>
            <a:bodyPr/>
            <a:lstStyle/>
            <a:p>
              <a:endParaRPr lang="fi-FI"/>
            </a:p>
          </p:txBody>
        </p:sp>
      </p:grpSp>
      <p:sp>
        <p:nvSpPr>
          <p:cNvPr id="19" name="TextBox 19"/>
          <p:cNvSpPr txBox="1"/>
          <p:nvPr/>
        </p:nvSpPr>
        <p:spPr>
          <a:xfrm>
            <a:off x="336507" y="1451087"/>
            <a:ext cx="3371974" cy="2269980"/>
          </a:xfrm>
          <a:prstGeom prst="rect">
            <a:avLst/>
          </a:prstGeom>
        </p:spPr>
        <p:txBody>
          <a:bodyPr lIns="0" tIns="0" rIns="0" bIns="0" rtlCol="0" anchor="t">
            <a:spAutoFit/>
          </a:bodyPr>
          <a:lstStyle/>
          <a:p>
            <a:pPr algn="ctr">
              <a:lnSpc>
                <a:spcPts val="4480"/>
              </a:lnSpc>
            </a:pPr>
            <a:r>
              <a:rPr lang="en-US" sz="3200" b="1" dirty="0" err="1">
                <a:solidFill>
                  <a:srgbClr val="000000"/>
                </a:solidFill>
                <a:latin typeface="Canva Sans Bold"/>
                <a:ea typeface="Canva Sans Bold"/>
                <a:cs typeface="Canva Sans Bold"/>
                <a:sym typeface="Canva Sans Bold"/>
              </a:rPr>
              <a:t>Voimaa</a:t>
            </a:r>
            <a:r>
              <a:rPr lang="en-US" sz="3200" b="1" dirty="0">
                <a:solidFill>
                  <a:srgbClr val="000000"/>
                </a:solidFill>
                <a:latin typeface="Canva Sans Bold"/>
                <a:ea typeface="Canva Sans Bold"/>
                <a:cs typeface="Canva Sans Bold"/>
                <a:sym typeface="Canva Sans Bold"/>
              </a:rPr>
              <a:t> </a:t>
            </a:r>
            <a:r>
              <a:rPr lang="en-US" sz="3200" b="1" dirty="0" err="1">
                <a:solidFill>
                  <a:srgbClr val="000000"/>
                </a:solidFill>
                <a:latin typeface="Canva Sans Bold"/>
                <a:ea typeface="Canva Sans Bold"/>
                <a:cs typeface="Canva Sans Bold"/>
                <a:sym typeface="Canva Sans Bold"/>
              </a:rPr>
              <a:t>ruuasta</a:t>
            </a:r>
            <a:r>
              <a:rPr lang="en-US" sz="3200" b="1" dirty="0">
                <a:solidFill>
                  <a:srgbClr val="000000"/>
                </a:solidFill>
                <a:latin typeface="Canva Sans Bold"/>
                <a:ea typeface="Canva Sans Bold"/>
                <a:cs typeface="Canva Sans Bold"/>
                <a:sym typeface="Canva Sans Bold"/>
              </a:rPr>
              <a:t> </a:t>
            </a:r>
          </a:p>
          <a:p>
            <a:pPr algn="ctr">
              <a:lnSpc>
                <a:spcPts val="4480"/>
              </a:lnSpc>
            </a:pPr>
            <a:r>
              <a:rPr lang="en-US" sz="3200" b="1" dirty="0">
                <a:solidFill>
                  <a:srgbClr val="000000"/>
                </a:solidFill>
                <a:latin typeface="Canva Sans Bold"/>
                <a:ea typeface="Canva Sans Bold"/>
                <a:cs typeface="Canva Sans Bold"/>
                <a:sym typeface="Canva Sans Bold"/>
              </a:rPr>
              <a:t>-</a:t>
            </a:r>
            <a:r>
              <a:rPr lang="en-US" sz="3200" b="1" dirty="0" err="1">
                <a:solidFill>
                  <a:srgbClr val="000000"/>
                </a:solidFill>
                <a:latin typeface="Canva Sans Bold"/>
                <a:ea typeface="Canva Sans Bold"/>
                <a:cs typeface="Canva Sans Bold"/>
                <a:sym typeface="Canva Sans Bold"/>
              </a:rPr>
              <a:t>webinaari</a:t>
            </a:r>
            <a:r>
              <a:rPr lang="en-US" sz="3200" b="1" dirty="0">
                <a:solidFill>
                  <a:srgbClr val="000000"/>
                </a:solidFill>
                <a:latin typeface="Canva Sans Bold"/>
                <a:ea typeface="Canva Sans Bold"/>
                <a:cs typeface="Canva Sans Bold"/>
                <a:sym typeface="Canva Sans Bold"/>
              </a:rPr>
              <a:t> </a:t>
            </a:r>
            <a:br>
              <a:rPr lang="en-US" sz="3200" b="1" dirty="0">
                <a:solidFill>
                  <a:srgbClr val="000000"/>
                </a:solidFill>
                <a:latin typeface="Canva Sans Bold"/>
                <a:ea typeface="Canva Sans Bold"/>
                <a:cs typeface="Canva Sans Bold"/>
                <a:sym typeface="Canva Sans Bold"/>
              </a:rPr>
            </a:br>
            <a:r>
              <a:rPr lang="en-US" sz="3200" b="1" dirty="0" err="1">
                <a:solidFill>
                  <a:srgbClr val="000000"/>
                </a:solidFill>
                <a:latin typeface="Canva Sans Bold"/>
                <a:ea typeface="Canva Sans Bold"/>
                <a:cs typeface="Canva Sans Bold"/>
                <a:sym typeface="Canva Sans Bold"/>
              </a:rPr>
              <a:t>ti</a:t>
            </a:r>
            <a:r>
              <a:rPr lang="en-US" sz="3200" b="1" dirty="0">
                <a:solidFill>
                  <a:srgbClr val="000000"/>
                </a:solidFill>
                <a:latin typeface="Canva Sans Bold"/>
                <a:ea typeface="Canva Sans Bold"/>
                <a:cs typeface="Canva Sans Bold"/>
                <a:sym typeface="Canva Sans Bold"/>
              </a:rPr>
              <a:t> 13.10.2026</a:t>
            </a:r>
          </a:p>
          <a:p>
            <a:pPr algn="ctr">
              <a:lnSpc>
                <a:spcPts val="4480"/>
              </a:lnSpc>
            </a:pPr>
            <a:r>
              <a:rPr lang="en-US" sz="3200" b="1" dirty="0" err="1">
                <a:solidFill>
                  <a:srgbClr val="000000"/>
                </a:solidFill>
                <a:latin typeface="Canva Sans Bold"/>
                <a:ea typeface="Canva Sans Bold"/>
                <a:cs typeface="Canva Sans Bold"/>
                <a:sym typeface="Canva Sans Bold"/>
              </a:rPr>
              <a:t>klo</a:t>
            </a:r>
            <a:r>
              <a:rPr lang="en-US" sz="3200" b="1" dirty="0">
                <a:solidFill>
                  <a:srgbClr val="000000"/>
                </a:solidFill>
                <a:latin typeface="Canva Sans Bold"/>
                <a:ea typeface="Canva Sans Bold"/>
                <a:cs typeface="Canva Sans Bold"/>
                <a:sym typeface="Canva Sans Bold"/>
              </a:rPr>
              <a:t> 10-11.00</a:t>
            </a:r>
          </a:p>
        </p:txBody>
      </p:sp>
      <p:sp>
        <p:nvSpPr>
          <p:cNvPr id="20" name="TextBox 20"/>
          <p:cNvSpPr txBox="1">
            <a:spLocks noGrp="1" noRot="1" noMove="1" noResize="1" noEditPoints="1" noAdjustHandles="1" noChangeArrowheads="1" noChangeShapeType="1"/>
          </p:cNvSpPr>
          <p:nvPr/>
        </p:nvSpPr>
        <p:spPr>
          <a:xfrm>
            <a:off x="658101" y="9624346"/>
            <a:ext cx="2543629" cy="824864"/>
          </a:xfrm>
          <a:prstGeom prst="rect">
            <a:avLst/>
          </a:prstGeom>
        </p:spPr>
        <p:txBody>
          <a:bodyPr lIns="0" tIns="0" rIns="0" bIns="0" rtlCol="0" anchor="t">
            <a:spAutoFit/>
          </a:bodyPr>
          <a:lstStyle/>
          <a:p>
            <a:pPr algn="l">
              <a:lnSpc>
                <a:spcPts val="1650"/>
              </a:lnSpc>
            </a:pPr>
            <a:r>
              <a:rPr lang="en-US" sz="1100" dirty="0">
                <a:solidFill>
                  <a:srgbClr val="000000"/>
                </a:solidFill>
                <a:latin typeface="Open Sans"/>
                <a:ea typeface="Open Sans"/>
                <a:cs typeface="Open Sans"/>
                <a:sym typeface="Open Sans"/>
              </a:rPr>
              <a:t>www.gery.fi, www.voimaaruuasta.fi</a:t>
            </a:r>
          </a:p>
          <a:p>
            <a:pPr algn="l">
              <a:lnSpc>
                <a:spcPts val="1650"/>
              </a:lnSpc>
            </a:pPr>
            <a:r>
              <a:rPr lang="en-US" sz="1100" dirty="0" err="1">
                <a:solidFill>
                  <a:srgbClr val="000000"/>
                </a:solidFill>
                <a:latin typeface="Open Sans"/>
                <a:ea typeface="Open Sans"/>
                <a:cs typeface="Open Sans"/>
                <a:sym typeface="Open Sans"/>
              </a:rPr>
              <a:t>Ikääntyneen</a:t>
            </a:r>
            <a:r>
              <a:rPr lang="en-US" sz="1100" dirty="0">
                <a:solidFill>
                  <a:srgbClr val="000000"/>
                </a:solidFill>
                <a:latin typeface="Open Sans"/>
                <a:ea typeface="Open Sans"/>
                <a:cs typeface="Open Sans"/>
                <a:sym typeface="Open Sans"/>
              </a:rPr>
              <a:t> </a:t>
            </a:r>
            <a:r>
              <a:rPr lang="en-US" sz="1100" dirty="0" err="1">
                <a:solidFill>
                  <a:srgbClr val="000000"/>
                </a:solidFill>
                <a:latin typeface="Open Sans"/>
                <a:ea typeface="Open Sans"/>
                <a:cs typeface="Open Sans"/>
                <a:sym typeface="Open Sans"/>
              </a:rPr>
              <a:t>ravitsemus</a:t>
            </a:r>
            <a:r>
              <a:rPr lang="en-US" sz="1100" dirty="0">
                <a:solidFill>
                  <a:srgbClr val="000000"/>
                </a:solidFill>
                <a:latin typeface="Open Sans"/>
                <a:ea typeface="Open Sans"/>
                <a:cs typeface="Open Sans"/>
                <a:sym typeface="Open Sans"/>
              </a:rPr>
              <a:t> Gery </a:t>
            </a:r>
            <a:r>
              <a:rPr lang="en-US" sz="1100" dirty="0" err="1">
                <a:solidFill>
                  <a:srgbClr val="000000"/>
                </a:solidFill>
                <a:latin typeface="Open Sans"/>
                <a:ea typeface="Open Sans"/>
                <a:cs typeface="Open Sans"/>
                <a:sym typeface="Open Sans"/>
              </a:rPr>
              <a:t>ry</a:t>
            </a:r>
            <a:endParaRPr lang="en-US" sz="1100" dirty="0">
              <a:solidFill>
                <a:srgbClr val="000000"/>
              </a:solidFill>
              <a:latin typeface="Open Sans"/>
              <a:ea typeface="Open Sans"/>
              <a:cs typeface="Open Sans"/>
              <a:sym typeface="Open Sans"/>
            </a:endParaRPr>
          </a:p>
          <a:p>
            <a:pPr algn="l">
              <a:lnSpc>
                <a:spcPts val="1650"/>
              </a:lnSpc>
            </a:pPr>
            <a:r>
              <a:rPr lang="en-US" sz="1100" dirty="0">
                <a:solidFill>
                  <a:srgbClr val="000000"/>
                </a:solidFill>
                <a:latin typeface="Open Sans"/>
                <a:ea typeface="Open Sans"/>
                <a:cs typeface="Open Sans"/>
                <a:sym typeface="Open Sans"/>
              </a:rPr>
              <a:t>@voimaaruuasta</a:t>
            </a:r>
          </a:p>
          <a:p>
            <a:pPr algn="l">
              <a:lnSpc>
                <a:spcPts val="1650"/>
              </a:lnSpc>
            </a:pPr>
            <a:r>
              <a:rPr lang="en-US" sz="1100" dirty="0">
                <a:solidFill>
                  <a:srgbClr val="000000"/>
                </a:solidFill>
                <a:latin typeface="Open Sans"/>
                <a:ea typeface="Open Sans"/>
                <a:cs typeface="Open Sans"/>
                <a:sym typeface="Open Sans"/>
              </a:rPr>
              <a:t> </a:t>
            </a:r>
            <a:r>
              <a:rPr lang="en-US" sz="1100" dirty="0" err="1">
                <a:solidFill>
                  <a:srgbClr val="000000"/>
                </a:solidFill>
                <a:latin typeface="Open Sans"/>
                <a:ea typeface="Open Sans"/>
                <a:cs typeface="Open Sans"/>
                <a:sym typeface="Open Sans"/>
              </a:rPr>
              <a:t>Voimaaruuasta</a:t>
            </a:r>
            <a:endParaRPr lang="en-US" sz="1100" dirty="0">
              <a:solidFill>
                <a:srgbClr val="000000"/>
              </a:solidFill>
              <a:latin typeface="Open Sans"/>
              <a:ea typeface="Open Sans"/>
              <a:cs typeface="Open Sans"/>
              <a:sym typeface="Open Sans"/>
            </a:endParaRPr>
          </a:p>
        </p:txBody>
      </p:sp>
      <p:sp>
        <p:nvSpPr>
          <p:cNvPr id="21" name="TextBox 21"/>
          <p:cNvSpPr txBox="1"/>
          <p:nvPr/>
        </p:nvSpPr>
        <p:spPr>
          <a:xfrm>
            <a:off x="592191" y="7714519"/>
            <a:ext cx="6565943" cy="1450654"/>
          </a:xfrm>
          <a:prstGeom prst="rect">
            <a:avLst/>
          </a:prstGeom>
        </p:spPr>
        <p:txBody>
          <a:bodyPr wrap="square" lIns="0" tIns="0" rIns="0" bIns="0" rtlCol="0" anchor="t">
            <a:spAutoFit/>
          </a:bodyPr>
          <a:lstStyle/>
          <a:p>
            <a:pPr algn="l">
              <a:lnSpc>
                <a:spcPts val="2250"/>
              </a:lnSpc>
              <a:spcBef>
                <a:spcPct val="0"/>
              </a:spcBef>
            </a:pPr>
            <a:br>
              <a:rPr lang="en-US" sz="1500" dirty="0">
                <a:solidFill>
                  <a:srgbClr val="000000"/>
                </a:solidFill>
                <a:latin typeface="Open Sans"/>
                <a:ea typeface="Open Sans"/>
                <a:cs typeface="Open Sans"/>
                <a:sym typeface="Open Sans"/>
              </a:rPr>
            </a:br>
            <a:br>
              <a:rPr lang="en-US" sz="1500" dirty="0">
                <a:solidFill>
                  <a:srgbClr val="000000"/>
                </a:solidFill>
                <a:latin typeface="Open Sans"/>
                <a:ea typeface="Open Sans"/>
                <a:cs typeface="Open Sans"/>
                <a:sym typeface="Open Sans"/>
              </a:rPr>
            </a:br>
            <a:r>
              <a:rPr lang="en-US" sz="1500" dirty="0" err="1">
                <a:solidFill>
                  <a:srgbClr val="000000"/>
                </a:solidFill>
                <a:latin typeface="Open Sans"/>
                <a:ea typeface="Open Sans"/>
                <a:cs typeface="Open Sans"/>
                <a:sym typeface="Open Sans"/>
              </a:rPr>
              <a:t>Lisätietoja</a:t>
            </a:r>
            <a:r>
              <a:rPr lang="en-US" sz="1500" dirty="0">
                <a:solidFill>
                  <a:srgbClr val="000000"/>
                </a:solidFill>
                <a:latin typeface="Open Sans"/>
                <a:ea typeface="Open Sans"/>
                <a:cs typeface="Open Sans"/>
                <a:sym typeface="Open Sans"/>
              </a:rPr>
              <a:t> </a:t>
            </a:r>
            <a:r>
              <a:rPr lang="en-US" sz="1500" dirty="0" err="1">
                <a:solidFill>
                  <a:srgbClr val="000000"/>
                </a:solidFill>
                <a:latin typeface="Open Sans"/>
                <a:ea typeface="Open Sans"/>
                <a:cs typeface="Open Sans"/>
                <a:sym typeface="Open Sans"/>
              </a:rPr>
              <a:t>löydät</a:t>
            </a:r>
            <a:r>
              <a:rPr lang="en-US" sz="1500" dirty="0">
                <a:solidFill>
                  <a:srgbClr val="000000"/>
                </a:solidFill>
                <a:latin typeface="Open Sans"/>
                <a:ea typeface="Open Sans"/>
                <a:cs typeface="Open Sans"/>
                <a:sym typeface="Open Sans"/>
              </a:rPr>
              <a:t> </a:t>
            </a:r>
            <a:r>
              <a:rPr lang="en-US" sz="1500" dirty="0" err="1">
                <a:solidFill>
                  <a:srgbClr val="000000"/>
                </a:solidFill>
                <a:latin typeface="Open Sans"/>
                <a:ea typeface="Open Sans"/>
                <a:cs typeface="Open Sans"/>
                <a:sym typeface="Open Sans"/>
              </a:rPr>
              <a:t>osoitteesta</a:t>
            </a:r>
            <a:r>
              <a:rPr lang="en-US" sz="1500" dirty="0">
                <a:solidFill>
                  <a:srgbClr val="000000"/>
                </a:solidFill>
                <a:latin typeface="Open Sans"/>
                <a:ea typeface="Open Sans"/>
                <a:cs typeface="Open Sans"/>
                <a:sym typeface="Open Sans"/>
              </a:rPr>
              <a:t> www.gery.fi ja www.voimaaruuasta.fi. </a:t>
            </a:r>
          </a:p>
          <a:p>
            <a:pPr algn="l">
              <a:lnSpc>
                <a:spcPts val="2250"/>
              </a:lnSpc>
              <a:spcBef>
                <a:spcPct val="0"/>
              </a:spcBef>
            </a:pPr>
            <a:r>
              <a:rPr lang="en-US" sz="1500" dirty="0" err="1">
                <a:solidFill>
                  <a:srgbClr val="000000"/>
                </a:solidFill>
                <a:latin typeface="Open Sans"/>
                <a:ea typeface="Open Sans"/>
                <a:cs typeface="Open Sans"/>
                <a:sym typeface="Open Sans"/>
              </a:rPr>
              <a:t>Löydät</a:t>
            </a:r>
            <a:r>
              <a:rPr lang="en-US" sz="1500" dirty="0">
                <a:solidFill>
                  <a:srgbClr val="000000"/>
                </a:solidFill>
                <a:latin typeface="Open Sans"/>
                <a:ea typeface="Open Sans"/>
                <a:cs typeface="Open Sans"/>
                <a:sym typeface="Open Sans"/>
              </a:rPr>
              <a:t> </a:t>
            </a:r>
            <a:r>
              <a:rPr lang="en-US" sz="1500" dirty="0" err="1">
                <a:solidFill>
                  <a:srgbClr val="000000"/>
                </a:solidFill>
                <a:latin typeface="Open Sans"/>
                <a:ea typeface="Open Sans"/>
                <a:cs typeface="Open Sans"/>
                <a:sym typeface="Open Sans"/>
              </a:rPr>
              <a:t>meidät</a:t>
            </a:r>
            <a:r>
              <a:rPr lang="en-US" sz="1500" dirty="0">
                <a:solidFill>
                  <a:srgbClr val="000000"/>
                </a:solidFill>
                <a:latin typeface="Open Sans"/>
                <a:ea typeface="Open Sans"/>
                <a:cs typeface="Open Sans"/>
                <a:sym typeface="Open Sans"/>
              </a:rPr>
              <a:t> </a:t>
            </a:r>
            <a:r>
              <a:rPr lang="en-US" sz="1500" dirty="0" err="1">
                <a:solidFill>
                  <a:srgbClr val="000000"/>
                </a:solidFill>
                <a:latin typeface="Open Sans"/>
                <a:ea typeface="Open Sans"/>
                <a:cs typeface="Open Sans"/>
                <a:sym typeface="Open Sans"/>
              </a:rPr>
              <a:t>myös</a:t>
            </a:r>
            <a:r>
              <a:rPr lang="en-US" sz="1500" dirty="0">
                <a:solidFill>
                  <a:srgbClr val="000000"/>
                </a:solidFill>
                <a:latin typeface="Open Sans"/>
                <a:ea typeface="Open Sans"/>
                <a:cs typeface="Open Sans"/>
                <a:sym typeface="Open Sans"/>
              </a:rPr>
              <a:t> </a:t>
            </a:r>
            <a:r>
              <a:rPr lang="en-US" sz="1500" dirty="0" err="1">
                <a:solidFill>
                  <a:srgbClr val="000000"/>
                </a:solidFill>
                <a:latin typeface="Open Sans"/>
                <a:ea typeface="Open Sans"/>
                <a:cs typeface="Open Sans"/>
                <a:sym typeface="Open Sans"/>
              </a:rPr>
              <a:t>sosiaalisesta</a:t>
            </a:r>
            <a:r>
              <a:rPr lang="en-US" sz="1500" dirty="0">
                <a:solidFill>
                  <a:srgbClr val="000000"/>
                </a:solidFill>
                <a:latin typeface="Open Sans"/>
                <a:ea typeface="Open Sans"/>
                <a:cs typeface="Open Sans"/>
                <a:sym typeface="Open Sans"/>
              </a:rPr>
              <a:t> </a:t>
            </a:r>
            <a:r>
              <a:rPr lang="en-US" sz="1500" dirty="0" err="1">
                <a:solidFill>
                  <a:srgbClr val="000000"/>
                </a:solidFill>
                <a:latin typeface="Open Sans"/>
                <a:ea typeface="Open Sans"/>
                <a:cs typeface="Open Sans"/>
                <a:sym typeface="Open Sans"/>
              </a:rPr>
              <a:t>mediasta</a:t>
            </a:r>
            <a:r>
              <a:rPr lang="en-US" sz="1500" dirty="0">
                <a:solidFill>
                  <a:srgbClr val="000000"/>
                </a:solidFill>
                <a:latin typeface="Open Sans"/>
                <a:ea typeface="Open Sans"/>
                <a:cs typeface="Open Sans"/>
                <a:sym typeface="Open Sans"/>
              </a:rPr>
              <a:t> @voimaaruuasta. #voimaaruuasta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48062518-1762-4b7f-bd18-ede9711a6936">
      <Terms xmlns="http://schemas.microsoft.com/office/infopath/2007/PartnerControls"/>
    </lcf76f155ced4ddcb4097134ff3c332f>
    <TaxCatchAll xmlns="83bf965b-4152-45f7-ac61-0d91aaecc58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Asiakirja" ma:contentTypeID="0x010100FAF80967E613864FA80967BAD6C2F03A" ma:contentTypeVersion="16" ma:contentTypeDescription="Luo uusi asiakirja." ma:contentTypeScope="" ma:versionID="c021cc7d9e75f949c31c530f54d50e93">
  <xsd:schema xmlns:xsd="http://www.w3.org/2001/XMLSchema" xmlns:xs="http://www.w3.org/2001/XMLSchema" xmlns:p="http://schemas.microsoft.com/office/2006/metadata/properties" xmlns:ns2="48062518-1762-4b7f-bd18-ede9711a6936" xmlns:ns3="83bf965b-4152-45f7-ac61-0d91aaecc583" targetNamespace="http://schemas.microsoft.com/office/2006/metadata/properties" ma:root="true" ma:fieldsID="16b43aae1099403ad06740b96437ee5d" ns2:_="" ns3:_="">
    <xsd:import namespace="48062518-1762-4b7f-bd18-ede9711a6936"/>
    <xsd:import namespace="83bf965b-4152-45f7-ac61-0d91aaecc583"/>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ObjectDetectorVersions" minOccurs="0"/>
                <xsd:element ref="ns2:MediaServiceOCR" minOccurs="0"/>
                <xsd:element ref="ns2:MediaServiceGenerationTime" minOccurs="0"/>
                <xsd:element ref="ns2:MediaServiceEventHashCode" minOccurs="0"/>
                <xsd:element ref="ns2:MediaServiceDateTaken" minOccurs="0"/>
                <xsd:element ref="ns2:MediaServiceSearchProperties" minOccurs="0"/>
                <xsd:element ref="ns3:SharedWithUsers" minOccurs="0"/>
                <xsd:element ref="ns3:SharedWithDetails" minOccurs="0"/>
                <xsd:element ref="ns2:MediaLengthInSeconds"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062518-1762-4b7f-bd18-ede9711a6936"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Kuvien tunnisteet" ma:readOnly="false" ma:fieldId="{5cf76f15-5ced-4ddc-b409-7134ff3c332f}" ma:taxonomyMulti="true" ma:sspId="0dc34c4f-2a0d-4421-8bb6-15ac8d955707"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LengthInSeconds" ma:index="21" nillable="true" ma:displayName="MediaLengthInSeconds" ma:hidden="true" ma:internalName="MediaLengthInSeconds" ma:readOnly="true">
      <xsd:simpleType>
        <xsd:restriction base="dms:Unknown"/>
      </xsd:simpleType>
    </xsd:element>
    <xsd:element name="MediaServiceBillingMetadata" ma:index="22" nillable="true" ma:displayName="MediaServiceBillingMetadata" ma:hidden="true" ma:internalName="MediaServiceBillingMetadata" ma:readOnly="true">
      <xsd:simpleType>
        <xsd:restriction base="dms:Note"/>
      </xsd:simpleType>
    </xsd:element>
    <xsd:element name="MediaServiceLocation" ma:index="23"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3bf965b-4152-45f7-ac61-0d91aaecc583"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16108200-cb3e-4baf-bd7f-8db9eaf129ad}" ma:internalName="TaxCatchAll" ma:showField="CatchAllData" ma:web="83bf965b-4152-45f7-ac61-0d91aaecc583">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Jakamisen tiedot"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82C8DC2-180F-446A-960B-BCDD416D144B}">
  <ds:schemaRefs>
    <ds:schemaRef ds:uri="http://schemas.microsoft.com/office/2006/metadata/properties"/>
    <ds:schemaRef ds:uri="http://schemas.microsoft.com/office/infopath/2007/PartnerControls"/>
    <ds:schemaRef ds:uri="48062518-1762-4b7f-bd18-ede9711a6936"/>
    <ds:schemaRef ds:uri="83bf965b-4152-45f7-ac61-0d91aaecc583"/>
  </ds:schemaRefs>
</ds:datastoreItem>
</file>

<file path=customXml/itemProps2.xml><?xml version="1.0" encoding="utf-8"?>
<ds:datastoreItem xmlns:ds="http://schemas.openxmlformats.org/officeDocument/2006/customXml" ds:itemID="{C3E20FCF-D71B-4535-8F39-A5971B6331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062518-1762-4b7f-bd18-ede9711a6936"/>
    <ds:schemaRef ds:uri="83bf965b-4152-45f7-ac61-0d91aaecc58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1BCD71C-047D-45A0-ACC5-DD86B767AD3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25</TotalTime>
  <Words>115</Words>
  <Application>Microsoft Office PowerPoint</Application>
  <PresentationFormat>Mukautettu</PresentationFormat>
  <Paragraphs>15</Paragraphs>
  <Slides>1</Slides>
  <Notes>0</Notes>
  <HiddenSlides>0</HiddenSlides>
  <MMClips>0</MMClips>
  <ScaleCrop>false</ScaleCrop>
  <HeadingPairs>
    <vt:vector size="6" baseType="variant">
      <vt:variant>
        <vt:lpstr>Käytetyt fontit</vt:lpstr>
      </vt:variant>
      <vt:variant>
        <vt:i4>5</vt:i4>
      </vt:variant>
      <vt:variant>
        <vt:lpstr>Teema</vt:lpstr>
      </vt:variant>
      <vt:variant>
        <vt:i4>1</vt:i4>
      </vt:variant>
      <vt:variant>
        <vt:lpstr>Dian otsikot</vt:lpstr>
      </vt:variant>
      <vt:variant>
        <vt:i4>1</vt:i4>
      </vt:variant>
    </vt:vector>
  </HeadingPairs>
  <TitlesOfParts>
    <vt:vector size="7" baseType="lpstr">
      <vt:lpstr>Open Sans Bold</vt:lpstr>
      <vt:lpstr>Open Sans</vt:lpstr>
      <vt:lpstr>Arial</vt:lpstr>
      <vt:lpstr>Canva Sans Bold</vt:lpstr>
      <vt:lpstr>Calibri</vt:lpstr>
      <vt:lpstr>Office Theme</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Voimaa ruuasta -webinaarit syksy 2024</dc:title>
  <dc:creator>OMISTAJA</dc:creator>
  <cp:lastModifiedBy>Sini Närvä</cp:lastModifiedBy>
  <cp:revision>6</cp:revision>
  <dcterms:created xsi:type="dcterms:W3CDTF">2006-08-16T00:00:00Z</dcterms:created>
  <dcterms:modified xsi:type="dcterms:W3CDTF">2026-09-29T08:28:11Z</dcterms:modified>
  <dc:identifier>DAGCwoHCXjA</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0x010100FAF80967E613864FA80967BAD6C2F03A</vt:lpwstr>
  </property>
  <property fmtid="{D5CDD505-2E9C-101B-9397-08002B2CF9AE}" pid="3" name="MediaServiceImageTags">
    <vt:lpwstr/>
  </property>
</Properties>
</file>