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7556500" cy="10693400"/>
  <p:notesSz cx="6858000" cy="9144000"/>
  <p:embeddedFontLst>
    <p:embeddedFont>
      <p:font typeface="Canva Sans Bold" panose="020B0604020202020204" charset="0"/>
      <p:regular r:id="rId6"/>
    </p:embeddedFont>
    <p:embeddedFont>
      <p:font typeface="Open Sans" panose="020B0606030504020204" pitchFamily="34" charset="0"/>
      <p:regular r:id="rId7"/>
    </p:embeddedFont>
    <p:embeddedFont>
      <p:font typeface="Open Sans Bold" panose="020B0806030504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4" d="100"/>
          <a:sy n="64" d="100"/>
        </p:scale>
        <p:origin x="1660" y="-1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nna Markkanen" userId="f36ec7a8-8210-4a2b-92e7-8998a7f042fa" providerId="ADAL" clId="{498BDE1E-11D4-41BC-87B5-B660AC61C6FF}"/>
    <pc:docChg chg="modSld">
      <pc:chgData name="Marianna Markkanen" userId="f36ec7a8-8210-4a2b-92e7-8998a7f042fa" providerId="ADAL" clId="{498BDE1E-11D4-41BC-87B5-B660AC61C6FF}" dt="2025-05-14T06:50:12.269" v="69" actId="1076"/>
      <pc:docMkLst>
        <pc:docMk/>
      </pc:docMkLst>
      <pc:sldChg chg="modSp mod">
        <pc:chgData name="Marianna Markkanen" userId="f36ec7a8-8210-4a2b-92e7-8998a7f042fa" providerId="ADAL" clId="{498BDE1E-11D4-41BC-87B5-B660AC61C6FF}" dt="2025-05-14T06:50:12.269" v="69" actId="1076"/>
        <pc:sldMkLst>
          <pc:docMk/>
          <pc:sldMk cId="0" sldId="256"/>
        </pc:sldMkLst>
        <pc:spChg chg="mod">
          <ac:chgData name="Marianna Markkanen" userId="f36ec7a8-8210-4a2b-92e7-8998a7f042fa" providerId="ADAL" clId="{498BDE1E-11D4-41BC-87B5-B660AC61C6FF}" dt="2025-05-14T06:50:07.319" v="68" actId="1076"/>
          <ac:spMkLst>
            <pc:docMk/>
            <pc:sldMk cId="0" sldId="256"/>
            <ac:spMk id="9" creationId="{00000000-0000-0000-0000-000000000000}"/>
          </ac:spMkLst>
        </pc:spChg>
        <pc:spChg chg="mod">
          <ac:chgData name="Marianna Markkanen" userId="f36ec7a8-8210-4a2b-92e7-8998a7f042fa" providerId="ADAL" clId="{498BDE1E-11D4-41BC-87B5-B660AC61C6FF}" dt="2025-05-14T06:50:12.269" v="69" actId="1076"/>
          <ac:spMkLst>
            <pc:docMk/>
            <pc:sldMk cId="0" sldId="256"/>
            <ac:spMk id="21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9387645"/>
            <a:ext cx="7556500" cy="1305755"/>
          </a:xfrm>
          <a:custGeom>
            <a:avLst/>
            <a:gdLst/>
            <a:ahLst/>
            <a:cxnLst/>
            <a:rect l="l" t="t" r="r" b="b"/>
            <a:pathLst>
              <a:path w="9270293" h="1819295">
                <a:moveTo>
                  <a:pt x="0" y="0"/>
                </a:moveTo>
                <a:lnTo>
                  <a:pt x="9270293" y="0"/>
                </a:lnTo>
                <a:lnTo>
                  <a:pt x="9270293" y="1819295"/>
                </a:lnTo>
                <a:lnTo>
                  <a:pt x="0" y="18192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9591" r="-3089" b="-39329"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425849" y="9453801"/>
            <a:ext cx="1989757" cy="1194528"/>
          </a:xfrm>
          <a:custGeom>
            <a:avLst/>
            <a:gdLst/>
            <a:ahLst/>
            <a:cxnLst/>
            <a:rect l="l" t="t" r="r" b="b"/>
            <a:pathLst>
              <a:path w="1989757" h="1194528">
                <a:moveTo>
                  <a:pt x="0" y="0"/>
                </a:moveTo>
                <a:lnTo>
                  <a:pt x="1989757" y="0"/>
                </a:lnTo>
                <a:lnTo>
                  <a:pt x="1989757" y="1194528"/>
                </a:lnTo>
                <a:lnTo>
                  <a:pt x="0" y="11945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grpSp>
        <p:nvGrpSpPr>
          <p:cNvPr id="4" name="Group 4"/>
          <p:cNvGrpSpPr>
            <a:grpSpLocks noGrp="1" noUngrp="1" noRot="1" noMove="1" noResize="1"/>
          </p:cNvGrpSpPr>
          <p:nvPr/>
        </p:nvGrpSpPr>
        <p:grpSpPr>
          <a:xfrm>
            <a:off x="336507" y="9652921"/>
            <a:ext cx="176805" cy="777373"/>
            <a:chOff x="0" y="0"/>
            <a:chExt cx="235740" cy="1036498"/>
          </a:xfrm>
        </p:grpSpPr>
        <p:sp>
          <p:nvSpPr>
            <p:cNvPr id="5" name="Freeform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237883"/>
              <a:ext cx="231460" cy="231460"/>
            </a:xfrm>
            <a:custGeom>
              <a:avLst/>
              <a:gdLst/>
              <a:ahLst/>
              <a:cxnLst/>
              <a:rect l="l" t="t" r="r" b="b"/>
              <a:pathLst>
                <a:path w="231460" h="231460">
                  <a:moveTo>
                    <a:pt x="0" y="0"/>
                  </a:moveTo>
                  <a:lnTo>
                    <a:pt x="231460" y="0"/>
                  </a:lnTo>
                  <a:lnTo>
                    <a:pt x="231460" y="231460"/>
                  </a:lnTo>
                  <a:lnTo>
                    <a:pt x="0" y="231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  <p:sp>
          <p:nvSpPr>
            <p:cNvPr id="6" name="Freeform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80" y="809318"/>
              <a:ext cx="227180" cy="227180"/>
            </a:xfrm>
            <a:custGeom>
              <a:avLst/>
              <a:gdLst/>
              <a:ahLst/>
              <a:cxnLst/>
              <a:rect l="l" t="t" r="r" b="b"/>
              <a:pathLst>
                <a:path w="227180" h="227180">
                  <a:moveTo>
                    <a:pt x="0" y="0"/>
                  </a:moveTo>
                  <a:lnTo>
                    <a:pt x="227180" y="0"/>
                  </a:lnTo>
                  <a:lnTo>
                    <a:pt x="227180" y="227180"/>
                  </a:lnTo>
                  <a:lnTo>
                    <a:pt x="0" y="227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80" y="523601"/>
              <a:ext cx="231460" cy="231460"/>
            </a:xfrm>
            <a:custGeom>
              <a:avLst/>
              <a:gdLst/>
              <a:ahLst/>
              <a:cxnLst/>
              <a:rect l="l" t="t" r="r" b="b"/>
              <a:pathLst>
                <a:path w="231460" h="231460">
                  <a:moveTo>
                    <a:pt x="0" y="0"/>
                  </a:moveTo>
                  <a:lnTo>
                    <a:pt x="231460" y="0"/>
                  </a:lnTo>
                  <a:lnTo>
                    <a:pt x="231460" y="231460"/>
                  </a:lnTo>
                  <a:lnTo>
                    <a:pt x="0" y="231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  <p:sp>
          <p:nvSpPr>
            <p:cNvPr id="8" name="Freeform 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834" y="0"/>
              <a:ext cx="210072" cy="206921"/>
            </a:xfrm>
            <a:custGeom>
              <a:avLst/>
              <a:gdLst/>
              <a:ahLst/>
              <a:cxnLst/>
              <a:rect l="l" t="t" r="r" b="b"/>
              <a:pathLst>
                <a:path w="210072" h="206921">
                  <a:moveTo>
                    <a:pt x="0" y="0"/>
                  </a:moveTo>
                  <a:lnTo>
                    <a:pt x="210072" y="0"/>
                  </a:lnTo>
                  <a:lnTo>
                    <a:pt x="210072" y="206921"/>
                  </a:lnTo>
                  <a:lnTo>
                    <a:pt x="0" y="206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531361" y="4401537"/>
            <a:ext cx="6565943" cy="3383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Tule </a:t>
            </a:r>
            <a:r>
              <a:rPr lang="en-US" sz="21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mukaan</a:t>
            </a:r>
            <a:r>
              <a:rPr lang="en-US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seuraamaan</a:t>
            </a:r>
            <a:r>
              <a:rPr lang="en-US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Gery </a:t>
            </a:r>
            <a:r>
              <a:rPr lang="en-US" sz="21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ry:n</a:t>
            </a:r>
            <a:endParaRPr lang="en-US" sz="21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2940"/>
              </a:lnSpc>
            </a:pPr>
            <a:r>
              <a:rPr lang="en-US" sz="21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Voimaa</a:t>
            </a:r>
            <a:r>
              <a:rPr lang="en-US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ruuasta</a:t>
            </a:r>
            <a:r>
              <a:rPr lang="en-US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–</a:t>
            </a:r>
            <a:r>
              <a:rPr lang="en-US" sz="21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webinaaria</a:t>
            </a:r>
            <a:r>
              <a:rPr lang="en-US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</a:t>
            </a:r>
            <a:br>
              <a:rPr lang="en-US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</a:br>
            <a:r>
              <a:rPr lang="en-US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“</a:t>
            </a:r>
            <a:r>
              <a:rPr lang="en-US" sz="21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Rasvaa</a:t>
            </a:r>
            <a:r>
              <a:rPr lang="en-US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tarvitaan</a:t>
            </a:r>
            <a:r>
              <a:rPr lang="en-US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– </a:t>
            </a:r>
            <a:r>
              <a:rPr lang="en-US" sz="21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laatu</a:t>
            </a:r>
            <a:r>
              <a:rPr lang="en-US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ratkaisee</a:t>
            </a:r>
            <a:r>
              <a:rPr lang="en-US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”</a:t>
            </a:r>
            <a:br>
              <a:rPr lang="en-US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</a:b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Paikka </a:t>
            </a:r>
            <a:r>
              <a:rPr lang="en-US" sz="1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yms</a:t>
            </a: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1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tiedot</a:t>
            </a: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(</a:t>
            </a:r>
            <a:r>
              <a:rPr lang="en-US" sz="1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lisää</a:t>
            </a: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kisakatsomon</a:t>
            </a: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sijainti</a:t>
            </a: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ilmoittautuminen</a:t>
            </a: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jos</a:t>
            </a: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tarpeen</a:t>
            </a: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jne</a:t>
            </a: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.)</a:t>
            </a:r>
          </a:p>
          <a:p>
            <a:pPr algn="l">
              <a:lnSpc>
                <a:spcPts val="1960"/>
              </a:lnSpc>
            </a:pPr>
            <a:endParaRPr lang="en-US" sz="15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1960"/>
              </a:lnSpc>
            </a:pPr>
            <a:r>
              <a:rPr lang="fi-FI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Webinaarissa puhutaan rasvan laadun merkityksestä terveydelle ja annetaan käytännön vinkkejä arjen ruokavalinnoista, joilla rasvan laatua voi parantaa. </a:t>
            </a:r>
            <a:br>
              <a:rPr lang="fi-FI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fi-FI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Webinaarin puheenvuoron tulee pitämään ravitsemusasiantuntija Tuija Pusa Sydänliitosta.</a:t>
            </a:r>
            <a:endParaRPr lang="en-US" sz="15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0" name="Group 10"/>
          <p:cNvGrpSpPr>
            <a:grpSpLocks noGrp="1" noUngrp="1" noRot="1" noMove="1" noResize="1"/>
          </p:cNvGrpSpPr>
          <p:nvPr/>
        </p:nvGrpSpPr>
        <p:grpSpPr>
          <a:xfrm>
            <a:off x="-27703" y="-7"/>
            <a:ext cx="7584205" cy="4234575"/>
            <a:chOff x="117958" y="146882"/>
            <a:chExt cx="10112273" cy="5646100"/>
          </a:xfrm>
        </p:grpSpPr>
        <p:grpSp>
          <p:nvGrpSpPr>
            <p:cNvPr id="11" name="Group 11"/>
            <p:cNvGrpSpPr>
              <a:grpSpLocks noGrp="1" noUngrp="1" noRot="1" noMove="1" noResize="1"/>
            </p:cNvGrpSpPr>
            <p:nvPr/>
          </p:nvGrpSpPr>
          <p:grpSpPr>
            <a:xfrm>
              <a:off x="5321779" y="1024760"/>
              <a:ext cx="4768222" cy="4768222"/>
              <a:chOff x="0" y="0"/>
              <a:chExt cx="812800" cy="812800"/>
            </a:xfrm>
          </p:grpSpPr>
          <p:sp>
            <p:nvSpPr>
              <p:cNvPr id="12" name="Freeform 12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12"/>
                <a:stretch>
                  <a:fillRect l="-24376" r="-25623"/>
                </a:stretch>
              </a:blipFill>
            </p:spPr>
            <p:txBody>
              <a:bodyPr/>
              <a:lstStyle/>
              <a:p>
                <a:endParaRPr lang="fi-FI"/>
              </a:p>
            </p:txBody>
          </p:sp>
        </p:grpSp>
        <p:sp>
          <p:nvSpPr>
            <p:cNvPr id="13" name="Freeform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6200000" flipV="1">
              <a:off x="1812452" y="-1547607"/>
              <a:ext cx="1106977" cy="4495966"/>
            </a:xfrm>
            <a:custGeom>
              <a:avLst/>
              <a:gdLst/>
              <a:ahLst/>
              <a:cxnLst/>
              <a:rect l="l" t="t" r="r" b="b"/>
              <a:pathLst>
                <a:path w="1253866" h="4613924">
                  <a:moveTo>
                    <a:pt x="0" y="4613924"/>
                  </a:moveTo>
                  <a:lnTo>
                    <a:pt x="1253866" y="4613924"/>
                  </a:lnTo>
                  <a:lnTo>
                    <a:pt x="1253866" y="0"/>
                  </a:lnTo>
                  <a:lnTo>
                    <a:pt x="0" y="0"/>
                  </a:lnTo>
                  <a:lnTo>
                    <a:pt x="0" y="4613924"/>
                  </a:lnTo>
                  <a:close/>
                </a:path>
              </a:pathLst>
            </a:custGeom>
            <a:blipFill>
              <a:blip r:embed="rId13"/>
              <a:stretch>
                <a:fillRect l="-668493" t="-25937" r="-15221" b="-2624"/>
              </a:stretch>
            </a:blipFill>
          </p:spPr>
          <p:txBody>
            <a:bodyPr/>
            <a:lstStyle/>
            <a:p>
              <a:endParaRPr lang="fi-FI" dirty="0"/>
            </a:p>
          </p:txBody>
        </p:sp>
        <p:sp>
          <p:nvSpPr>
            <p:cNvPr id="14" name="Freeform 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6200000">
              <a:off x="7359239" y="-1568935"/>
              <a:ext cx="1155176" cy="4586809"/>
            </a:xfrm>
            <a:custGeom>
              <a:avLst/>
              <a:gdLst/>
              <a:ahLst/>
              <a:cxnLst/>
              <a:rect l="l" t="t" r="r" b="b"/>
              <a:pathLst>
                <a:path w="1253866" h="4613924">
                  <a:moveTo>
                    <a:pt x="0" y="0"/>
                  </a:moveTo>
                  <a:lnTo>
                    <a:pt x="1253866" y="0"/>
                  </a:lnTo>
                  <a:lnTo>
                    <a:pt x="1253866" y="4613924"/>
                  </a:lnTo>
                  <a:lnTo>
                    <a:pt x="0" y="46139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640599" t="-25424" r="-10416" b="-591"/>
              </a:stretch>
            </a:blipFill>
          </p:spPr>
          <p:txBody>
            <a:bodyPr/>
            <a:lstStyle/>
            <a:p>
              <a:endParaRPr lang="fi-FI"/>
            </a:p>
          </p:txBody>
        </p:sp>
        <p:grpSp>
          <p:nvGrpSpPr>
            <p:cNvPr id="15" name="Group 15"/>
            <p:cNvGrpSpPr>
              <a:grpSpLocks noGrp="1" noUngrp="1" noRot="1" noMove="1" noResize="1"/>
            </p:cNvGrpSpPr>
            <p:nvPr/>
          </p:nvGrpSpPr>
          <p:grpSpPr>
            <a:xfrm>
              <a:off x="5432959" y="853171"/>
              <a:ext cx="420920" cy="400695"/>
              <a:chOff x="0" y="0"/>
              <a:chExt cx="853826" cy="812800"/>
            </a:xfrm>
          </p:grpSpPr>
          <p:sp>
            <p:nvSpPr>
              <p:cNvPr id="16" name="Freeform 16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853826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53826" h="812800">
                    <a:moveTo>
                      <a:pt x="426913" y="0"/>
                    </a:moveTo>
                    <a:cubicBezTo>
                      <a:pt x="191135" y="0"/>
                      <a:pt x="0" y="181951"/>
                      <a:pt x="0" y="406400"/>
                    </a:cubicBezTo>
                    <a:cubicBezTo>
                      <a:pt x="0" y="630849"/>
                      <a:pt x="191135" y="812800"/>
                      <a:pt x="426913" y="812800"/>
                    </a:cubicBezTo>
                    <a:cubicBezTo>
                      <a:pt x="662691" y="812800"/>
                      <a:pt x="853826" y="630849"/>
                      <a:pt x="853826" y="406400"/>
                    </a:cubicBezTo>
                    <a:cubicBezTo>
                      <a:pt x="853826" y="181951"/>
                      <a:pt x="662691" y="0"/>
                      <a:pt x="42691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7" name="TextBox 17"/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80046" y="47625"/>
                <a:ext cx="693734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18" name="Freeform 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-5400000" flipV="1">
              <a:off x="4558027" y="143264"/>
              <a:ext cx="1253866" cy="1261118"/>
            </a:xfrm>
            <a:custGeom>
              <a:avLst/>
              <a:gdLst/>
              <a:ahLst/>
              <a:cxnLst/>
              <a:rect l="l" t="t" r="r" b="b"/>
              <a:pathLst>
                <a:path w="1253866" h="1261118">
                  <a:moveTo>
                    <a:pt x="0" y="1261118"/>
                  </a:moveTo>
                  <a:lnTo>
                    <a:pt x="1253866" y="1261118"/>
                  </a:lnTo>
                  <a:lnTo>
                    <a:pt x="1253866" y="0"/>
                  </a:lnTo>
                  <a:lnTo>
                    <a:pt x="0" y="0"/>
                  </a:lnTo>
                  <a:lnTo>
                    <a:pt x="0" y="1261118"/>
                  </a:lnTo>
                  <a:close/>
                </a:path>
              </a:pathLst>
            </a:custGeom>
            <a:blipFill>
              <a:blip r:embed="rId15"/>
              <a:stretch>
                <a:fillRect l="-590179" t="-179093" r="-1724" b="-179236"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336507" y="1451087"/>
            <a:ext cx="3371974" cy="2269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Voimaa</a:t>
            </a:r>
            <a:r>
              <a:rPr lang="en-US" sz="3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ruuasta</a:t>
            </a:r>
            <a:r>
              <a:rPr lang="en-US" sz="3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</a:p>
          <a:p>
            <a:pPr algn="ctr">
              <a:lnSpc>
                <a:spcPts val="4480"/>
              </a:lnSpc>
            </a:pPr>
            <a:r>
              <a:rPr lang="en-US" sz="3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-</a:t>
            </a:r>
            <a:r>
              <a:rPr lang="en-US" sz="3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webinaari</a:t>
            </a:r>
            <a:r>
              <a:rPr lang="en-US" sz="3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br>
              <a:rPr lang="en-US" sz="3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</a:br>
            <a:r>
              <a:rPr lang="en-US" sz="3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ti</a:t>
            </a:r>
            <a:r>
              <a:rPr lang="en-US" sz="3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3.6.2025</a:t>
            </a:r>
          </a:p>
          <a:p>
            <a:pPr algn="ctr">
              <a:lnSpc>
                <a:spcPts val="4480"/>
              </a:lnSpc>
            </a:pPr>
            <a:r>
              <a:rPr lang="en-US" sz="3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klo</a:t>
            </a:r>
            <a:r>
              <a:rPr lang="en-US" sz="3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10-11</a:t>
            </a:r>
          </a:p>
        </p:txBody>
      </p:sp>
      <p:sp>
        <p:nvSpPr>
          <p:cNvPr id="20" name="TextBox 2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8101" y="9624346"/>
            <a:ext cx="2543629" cy="824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50"/>
              </a:lnSpc>
            </a:pPr>
            <a:r>
              <a:rPr lang="en-US" sz="11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www.gery.fi, www.voimaaruuasta.fi</a:t>
            </a:r>
          </a:p>
          <a:p>
            <a:pPr algn="l">
              <a:lnSpc>
                <a:spcPts val="1650"/>
              </a:lnSpc>
            </a:pPr>
            <a:r>
              <a:rPr lang="en-US" sz="11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Ikääntyneen</a:t>
            </a:r>
            <a:r>
              <a:rPr lang="en-US" sz="11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ravitsemus</a:t>
            </a:r>
            <a:r>
              <a:rPr lang="en-US" sz="11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Gery </a:t>
            </a:r>
            <a:r>
              <a:rPr lang="en-US" sz="11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ry</a:t>
            </a:r>
            <a:endParaRPr lang="en-US" sz="11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1650"/>
              </a:lnSpc>
            </a:pPr>
            <a:r>
              <a:rPr lang="en-US" sz="11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@voimaaruuasta</a:t>
            </a:r>
          </a:p>
          <a:p>
            <a:pPr algn="l">
              <a:lnSpc>
                <a:spcPts val="1650"/>
              </a:lnSpc>
            </a:pPr>
            <a:r>
              <a:rPr lang="en-US" sz="11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Voimaaruuasta</a:t>
            </a:r>
            <a:endParaRPr lang="en-US" sz="11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531572" y="7983977"/>
            <a:ext cx="6886986" cy="1155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50"/>
              </a:lnSpc>
              <a:spcBef>
                <a:spcPct val="0"/>
              </a:spcBef>
            </a:pPr>
            <a:r>
              <a:rPr lang="en-US" sz="1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Webinaarin</a:t>
            </a:r>
            <a: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järjestää</a:t>
            </a:r>
            <a: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Gery </a:t>
            </a:r>
            <a:r>
              <a:rPr lang="en-US" sz="1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ry</a:t>
            </a:r>
            <a: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osana</a:t>
            </a:r>
            <a: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Voimaa</a:t>
            </a:r>
            <a: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ruuasta</a:t>
            </a:r>
            <a: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–</a:t>
            </a:r>
            <a:r>
              <a:rPr lang="en-US" sz="1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toimintaa</a:t>
            </a:r>
            <a: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</a:p>
          <a:p>
            <a:pPr algn="l">
              <a:lnSpc>
                <a:spcPts val="2250"/>
              </a:lnSpc>
              <a:spcBef>
                <a:spcPct val="0"/>
              </a:spcBef>
            </a:pPr>
            <a:r>
              <a:rPr lang="en-US" sz="1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Lisätietoja</a:t>
            </a:r>
            <a: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löydät</a:t>
            </a:r>
            <a: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osoitteesta</a:t>
            </a:r>
            <a: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www.gery.fi ja www.voimaaruuasta.fi. </a:t>
            </a:r>
          </a:p>
          <a:p>
            <a:pPr algn="l">
              <a:lnSpc>
                <a:spcPts val="2250"/>
              </a:lnSpc>
              <a:spcBef>
                <a:spcPct val="0"/>
              </a:spcBef>
            </a:pPr>
            <a:r>
              <a:rPr lang="en-US" sz="1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Löydät</a:t>
            </a:r>
            <a: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meidät</a:t>
            </a:r>
            <a: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myös</a:t>
            </a:r>
            <a: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sosiaalisesta</a:t>
            </a:r>
            <a: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mediasta</a:t>
            </a:r>
            <a: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@voimaaruuasta. #voimaaruuasta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062518-1762-4b7f-bd18-ede9711a6936">
      <Terms xmlns="http://schemas.microsoft.com/office/infopath/2007/PartnerControls"/>
    </lcf76f155ced4ddcb4097134ff3c332f>
    <TaxCatchAll xmlns="83bf965b-4152-45f7-ac61-0d91aaecc58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AF80967E613864FA80967BAD6C2F03A" ma:contentTypeVersion="16" ma:contentTypeDescription="Luo uusi asiakirja." ma:contentTypeScope="" ma:versionID="cd45f316e8954bb7f2afba8c5c03bdf9">
  <xsd:schema xmlns:xsd="http://www.w3.org/2001/XMLSchema" xmlns:xs="http://www.w3.org/2001/XMLSchema" xmlns:p="http://schemas.microsoft.com/office/2006/metadata/properties" xmlns:ns2="48062518-1762-4b7f-bd18-ede9711a6936" xmlns:ns3="83bf965b-4152-45f7-ac61-0d91aaecc583" targetNamespace="http://schemas.microsoft.com/office/2006/metadata/properties" ma:root="true" ma:fieldsID="4ad4c06c61956b67ac9ce6647a65f34c" ns2:_="" ns3:_="">
    <xsd:import namespace="48062518-1762-4b7f-bd18-ede9711a6936"/>
    <xsd:import namespace="83bf965b-4152-45f7-ac61-0d91aaecc583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062518-1762-4b7f-bd18-ede9711a6936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Kuvien tunnisteet" ma:readOnly="false" ma:fieldId="{5cf76f15-5ced-4ddc-b409-7134ff3c332f}" ma:taxonomyMulti="true" ma:sspId="0dc34c4f-2a0d-4421-8bb6-15ac8d9557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bf965b-4152-45f7-ac61-0d91aaecc583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16108200-cb3e-4baf-bd7f-8db9eaf129ad}" ma:internalName="TaxCatchAll" ma:showField="CatchAllData" ma:web="83bf965b-4152-45f7-ac61-0d91aaecc5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2C8DC2-180F-446A-960B-BCDD416D144B}">
  <ds:schemaRefs>
    <ds:schemaRef ds:uri="http://schemas.microsoft.com/office/2006/metadata/properties"/>
    <ds:schemaRef ds:uri="http://schemas.microsoft.com/office/infopath/2007/PartnerControls"/>
    <ds:schemaRef ds:uri="48062518-1762-4b7f-bd18-ede9711a6936"/>
    <ds:schemaRef ds:uri="83bf965b-4152-45f7-ac61-0d91aaecc583"/>
  </ds:schemaRefs>
</ds:datastoreItem>
</file>

<file path=customXml/itemProps2.xml><?xml version="1.0" encoding="utf-8"?>
<ds:datastoreItem xmlns:ds="http://schemas.openxmlformats.org/officeDocument/2006/customXml" ds:itemID="{308E48DF-989A-4C13-A435-86F53609E9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062518-1762-4b7f-bd18-ede9711a6936"/>
    <ds:schemaRef ds:uri="83bf965b-4152-45f7-ac61-0d91aaecc5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1BCD71C-047D-45A0-ACC5-DD86B767AD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128</Words>
  <Application>Microsoft Office PowerPoint</Application>
  <PresentationFormat>Mukautettu</PresentationFormat>
  <Paragraphs>14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7" baseType="lpstr">
      <vt:lpstr>Arial</vt:lpstr>
      <vt:lpstr>Calibri</vt:lpstr>
      <vt:lpstr>Open Sans</vt:lpstr>
      <vt:lpstr>Canva Sans Bold</vt:lpstr>
      <vt:lpstr>Open Sans Bold</vt:lpstr>
      <vt:lpstr>Office Theme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Voimaa ruuasta -webinaarit syksy 2024</dc:title>
  <dc:creator>OMISTAJA</dc:creator>
  <cp:lastModifiedBy>Marianna Markkanen</cp:lastModifiedBy>
  <cp:revision>3</cp:revision>
  <dcterms:created xsi:type="dcterms:W3CDTF">2006-08-16T00:00:00Z</dcterms:created>
  <dcterms:modified xsi:type="dcterms:W3CDTF">2025-05-14T06:50:12Z</dcterms:modified>
  <dc:identifier>DAGCwoHCXjA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0x010100FAF80967E613864FA80967BAD6C2F03A</vt:lpwstr>
  </property>
  <property fmtid="{D5CDD505-2E9C-101B-9397-08002B2CF9AE}" pid="3" name="MediaServiceImageTags">
    <vt:lpwstr/>
  </property>
</Properties>
</file>